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8"/>
  </p:notesMasterIdLst>
  <p:handoutMasterIdLst>
    <p:handoutMasterId r:id="rId49"/>
  </p:handoutMasterIdLst>
  <p:sldIdLst>
    <p:sldId id="350" r:id="rId2"/>
    <p:sldId id="320" r:id="rId3"/>
    <p:sldId id="359" r:id="rId4"/>
    <p:sldId id="360" r:id="rId5"/>
    <p:sldId id="362" r:id="rId6"/>
    <p:sldId id="363" r:id="rId7"/>
    <p:sldId id="365" r:id="rId8"/>
    <p:sldId id="366" r:id="rId9"/>
    <p:sldId id="355" r:id="rId10"/>
    <p:sldId id="353" r:id="rId11"/>
    <p:sldId id="354" r:id="rId12"/>
    <p:sldId id="367" r:id="rId13"/>
    <p:sldId id="356" r:id="rId14"/>
    <p:sldId id="369" r:id="rId15"/>
    <p:sldId id="373" r:id="rId16"/>
    <p:sldId id="371" r:id="rId17"/>
    <p:sldId id="368" r:id="rId18"/>
    <p:sldId id="370" r:id="rId19"/>
    <p:sldId id="372" r:id="rId20"/>
    <p:sldId id="374" r:id="rId21"/>
    <p:sldId id="380" r:id="rId22"/>
    <p:sldId id="381" r:id="rId23"/>
    <p:sldId id="382" r:id="rId24"/>
    <p:sldId id="375" r:id="rId25"/>
    <p:sldId id="377" r:id="rId26"/>
    <p:sldId id="378" r:id="rId27"/>
    <p:sldId id="379" r:id="rId28"/>
    <p:sldId id="383" r:id="rId29"/>
    <p:sldId id="384" r:id="rId30"/>
    <p:sldId id="385" r:id="rId31"/>
    <p:sldId id="386" r:id="rId32"/>
    <p:sldId id="358" r:id="rId33"/>
    <p:sldId id="314" r:id="rId34"/>
    <p:sldId id="364" r:id="rId35"/>
    <p:sldId id="387" r:id="rId36"/>
    <p:sldId id="390" r:id="rId37"/>
    <p:sldId id="391" r:id="rId38"/>
    <p:sldId id="389" r:id="rId39"/>
    <p:sldId id="388" r:id="rId40"/>
    <p:sldId id="392" r:id="rId41"/>
    <p:sldId id="393" r:id="rId42"/>
    <p:sldId id="394" r:id="rId43"/>
    <p:sldId id="395" r:id="rId44"/>
    <p:sldId id="396" r:id="rId45"/>
    <p:sldId id="398" r:id="rId46"/>
    <p:sldId id="351" r:id="rId47"/>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53B586"/>
    <a:srgbClr val="D7181F"/>
    <a:srgbClr val="E9D13F"/>
    <a:srgbClr val="000000"/>
    <a:srgbClr val="539FC5"/>
    <a:srgbClr val="FFFFFF"/>
    <a:srgbClr val="CC3300"/>
    <a:srgbClr val="E9BA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49" autoAdjust="0"/>
  </p:normalViewPr>
  <p:slideViewPr>
    <p:cSldViewPr>
      <p:cViewPr varScale="1">
        <p:scale>
          <a:sx n="115" d="100"/>
          <a:sy n="115" d="100"/>
        </p:scale>
        <p:origin x="1476"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zh-TW"/>
          </a:p>
        </p:txBody>
      </p:sp>
      <p:sp>
        <p:nvSpPr>
          <p:cNvPr id="2580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2580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zh-TW"/>
          </a:p>
        </p:txBody>
      </p:sp>
      <p:sp>
        <p:nvSpPr>
          <p:cNvPr id="2580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66F64E1-0D16-467D-99DA-3F4BE4FF0DF2}" type="slidenum">
              <a:rPr lang="en-US" altLang="zh-TW"/>
              <a:pPr/>
              <a:t>‹#›</a:t>
            </a:fld>
            <a:endParaRPr lang="en-US" altLang="zh-TW"/>
          </a:p>
        </p:txBody>
      </p:sp>
    </p:spTree>
    <p:extLst>
      <p:ext uri="{BB962C8B-B14F-4D97-AF65-F5344CB8AC3E}">
        <p14:creationId xmlns:p14="http://schemas.microsoft.com/office/powerpoint/2010/main" val="1710880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zh-TW"/>
          </a:p>
        </p:txBody>
      </p:sp>
      <p:sp>
        <p:nvSpPr>
          <p:cNvPr id="3758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758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58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3758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zh-TW"/>
          </a:p>
        </p:txBody>
      </p:sp>
      <p:sp>
        <p:nvSpPr>
          <p:cNvPr id="3758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1E1DF56-D6CC-467D-A812-E1EB002019CE}" type="slidenum">
              <a:rPr lang="en-US" altLang="zh-TW"/>
              <a:pPr/>
              <a:t>‹#›</a:t>
            </a:fld>
            <a:endParaRPr lang="en-US" altLang="zh-TW"/>
          </a:p>
        </p:txBody>
      </p:sp>
    </p:spTree>
    <p:extLst>
      <p:ext uri="{BB962C8B-B14F-4D97-AF65-F5344CB8AC3E}">
        <p14:creationId xmlns:p14="http://schemas.microsoft.com/office/powerpoint/2010/main" val="16079124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1E1DF56-D6CC-467D-A812-E1EB002019CE}" type="slidenum">
              <a:rPr lang="en-US" altLang="zh-TW" smtClean="0"/>
              <a:pPr/>
              <a:t>0</a:t>
            </a:fld>
            <a:endParaRPr lang="en-US" altLang="zh-TW"/>
          </a:p>
        </p:txBody>
      </p:sp>
    </p:spTree>
    <p:extLst>
      <p:ext uri="{BB962C8B-B14F-4D97-AF65-F5344CB8AC3E}">
        <p14:creationId xmlns:p14="http://schemas.microsoft.com/office/powerpoint/2010/main" val="67173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1E1DF56-D6CC-467D-A812-E1EB002019CE}" type="slidenum">
              <a:rPr lang="en-US" altLang="zh-TW" smtClean="0"/>
              <a:pPr/>
              <a:t>1</a:t>
            </a:fld>
            <a:endParaRPr lang="en-US" altLang="zh-TW"/>
          </a:p>
        </p:txBody>
      </p:sp>
    </p:spTree>
    <p:extLst>
      <p:ext uri="{BB962C8B-B14F-4D97-AF65-F5344CB8AC3E}">
        <p14:creationId xmlns:p14="http://schemas.microsoft.com/office/powerpoint/2010/main" val="3716208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bg bwMode="gray">
      <p:bgPr>
        <a:solidFill>
          <a:srgbClr val="FFFFFF"/>
        </a:solidFill>
        <a:effectLst/>
      </p:bgPr>
    </p:bg>
    <p:spTree>
      <p:nvGrpSpPr>
        <p:cNvPr id="1" name=""/>
        <p:cNvGrpSpPr/>
        <p:nvPr/>
      </p:nvGrpSpPr>
      <p:grpSpPr>
        <a:xfrm>
          <a:off x="0" y="0"/>
          <a:ext cx="0" cy="0"/>
          <a:chOff x="0" y="0"/>
          <a:chExt cx="0" cy="0"/>
        </a:xfrm>
      </p:grpSpPr>
      <p:sp>
        <p:nvSpPr>
          <p:cNvPr id="3252" name="Rectangle 180"/>
          <p:cNvSpPr>
            <a:spLocks noChangeArrowheads="1"/>
          </p:cNvSpPr>
          <p:nvPr/>
        </p:nvSpPr>
        <p:spPr bwMode="gray">
          <a:xfrm>
            <a:off x="-3175" y="0"/>
            <a:ext cx="1289050" cy="1271588"/>
          </a:xfrm>
          <a:prstGeom prst="rect">
            <a:avLst/>
          </a:prstGeom>
          <a:solidFill>
            <a:schemeClr val="hlink">
              <a:alpha val="5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53" name="Rectangle 181"/>
          <p:cNvSpPr>
            <a:spLocks noChangeArrowheads="1"/>
          </p:cNvSpPr>
          <p:nvPr/>
        </p:nvSpPr>
        <p:spPr bwMode="gray">
          <a:xfrm>
            <a:off x="-10941" y="1429373"/>
            <a:ext cx="1289050" cy="127793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54" name="Rectangle 182"/>
          <p:cNvSpPr>
            <a:spLocks noChangeArrowheads="1"/>
          </p:cNvSpPr>
          <p:nvPr/>
        </p:nvSpPr>
        <p:spPr bwMode="gray">
          <a:xfrm>
            <a:off x="-29141" y="2817245"/>
            <a:ext cx="1289050" cy="1273175"/>
          </a:xfrm>
          <a:prstGeom prst="rect">
            <a:avLst/>
          </a:prstGeom>
          <a:solidFill>
            <a:schemeClr val="accent1">
              <a:alpha val="39999"/>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55" name="Rectangle 183"/>
          <p:cNvSpPr>
            <a:spLocks noChangeArrowheads="1"/>
          </p:cNvSpPr>
          <p:nvPr/>
        </p:nvSpPr>
        <p:spPr bwMode="gray">
          <a:xfrm>
            <a:off x="0" y="5583351"/>
            <a:ext cx="1289050" cy="1273175"/>
          </a:xfrm>
          <a:prstGeom prst="rect">
            <a:avLst/>
          </a:prstGeom>
          <a:solidFill>
            <a:schemeClr val="accent1">
              <a:alpha val="66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63" name="Rectangle 191"/>
          <p:cNvSpPr>
            <a:spLocks noChangeArrowheads="1"/>
          </p:cNvSpPr>
          <p:nvPr/>
        </p:nvSpPr>
        <p:spPr bwMode="gray">
          <a:xfrm>
            <a:off x="-10580" y="4213225"/>
            <a:ext cx="1289050" cy="1273175"/>
          </a:xfrm>
          <a:prstGeom prst="rect">
            <a:avLst/>
          </a:prstGeom>
          <a:solidFill>
            <a:schemeClr val="accent2">
              <a:alpha val="3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67" name="Line 195"/>
          <p:cNvSpPr>
            <a:spLocks noChangeShapeType="1"/>
          </p:cNvSpPr>
          <p:nvPr/>
        </p:nvSpPr>
        <p:spPr bwMode="gray">
          <a:xfrm>
            <a:off x="5257800" y="1295400"/>
            <a:ext cx="0" cy="25908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69" name="Line 197"/>
          <p:cNvSpPr>
            <a:spLocks noChangeShapeType="1"/>
          </p:cNvSpPr>
          <p:nvPr/>
        </p:nvSpPr>
        <p:spPr bwMode="gray">
          <a:xfrm>
            <a:off x="3949700" y="2587625"/>
            <a:ext cx="27559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85" name="Line 213"/>
          <p:cNvSpPr>
            <a:spLocks noChangeShapeType="1"/>
          </p:cNvSpPr>
          <p:nvPr/>
        </p:nvSpPr>
        <p:spPr bwMode="gray">
          <a:xfrm>
            <a:off x="6577013" y="1271588"/>
            <a:ext cx="0" cy="139541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26" name="Rectangle 180"/>
          <p:cNvSpPr>
            <a:spLocks noChangeArrowheads="1"/>
          </p:cNvSpPr>
          <p:nvPr userDrawn="1"/>
        </p:nvSpPr>
        <p:spPr bwMode="gray">
          <a:xfrm>
            <a:off x="7854950" y="0"/>
            <a:ext cx="1289050" cy="1271588"/>
          </a:xfrm>
          <a:prstGeom prst="rect">
            <a:avLst/>
          </a:prstGeom>
          <a:solidFill>
            <a:schemeClr val="hlink">
              <a:alpha val="5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27" name="Rectangle 181"/>
          <p:cNvSpPr>
            <a:spLocks noChangeArrowheads="1"/>
          </p:cNvSpPr>
          <p:nvPr userDrawn="1"/>
        </p:nvSpPr>
        <p:spPr bwMode="gray">
          <a:xfrm>
            <a:off x="7847184" y="1429373"/>
            <a:ext cx="1289050" cy="127793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28" name="Rectangle 182"/>
          <p:cNvSpPr>
            <a:spLocks noChangeArrowheads="1"/>
          </p:cNvSpPr>
          <p:nvPr userDrawn="1"/>
        </p:nvSpPr>
        <p:spPr bwMode="gray">
          <a:xfrm>
            <a:off x="7828984" y="2817245"/>
            <a:ext cx="1289050" cy="1273175"/>
          </a:xfrm>
          <a:prstGeom prst="rect">
            <a:avLst/>
          </a:prstGeom>
          <a:solidFill>
            <a:schemeClr val="accent1">
              <a:alpha val="39999"/>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29" name="Rectangle 183"/>
          <p:cNvSpPr>
            <a:spLocks noChangeArrowheads="1"/>
          </p:cNvSpPr>
          <p:nvPr userDrawn="1"/>
        </p:nvSpPr>
        <p:spPr bwMode="gray">
          <a:xfrm>
            <a:off x="7858125" y="5583351"/>
            <a:ext cx="1289050" cy="1273175"/>
          </a:xfrm>
          <a:prstGeom prst="rect">
            <a:avLst/>
          </a:prstGeom>
          <a:solidFill>
            <a:schemeClr val="accent1">
              <a:alpha val="66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0" name="Rectangle 191"/>
          <p:cNvSpPr>
            <a:spLocks noChangeArrowheads="1"/>
          </p:cNvSpPr>
          <p:nvPr userDrawn="1"/>
        </p:nvSpPr>
        <p:spPr bwMode="gray">
          <a:xfrm>
            <a:off x="7847545" y="4213225"/>
            <a:ext cx="1289050" cy="1273175"/>
          </a:xfrm>
          <a:prstGeom prst="rect">
            <a:avLst/>
          </a:prstGeom>
          <a:solidFill>
            <a:schemeClr val="accent2">
              <a:alpha val="3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252"/>
                                        </p:tgtEl>
                                      </p:cBhvr>
                                    </p:animEffect>
                                    <p:animScale>
                                      <p:cBhvr>
                                        <p:cTn id="7" dur="250" autoRev="1" fill="hold"/>
                                        <p:tgtEl>
                                          <p:spTgt spid="3252"/>
                                        </p:tgtEl>
                                      </p:cBhvr>
                                      <p:by x="105000" y="105000"/>
                                    </p:animScale>
                                  </p:childTnLst>
                                </p:cTn>
                              </p:par>
                            </p:childTnLst>
                          </p:cTn>
                        </p:par>
                        <p:par>
                          <p:cTn id="8" fill="hold" nodeType="afterGroup">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3253"/>
                                        </p:tgtEl>
                                      </p:cBhvr>
                                    </p:animEffect>
                                    <p:animScale>
                                      <p:cBhvr>
                                        <p:cTn id="11" dur="250" autoRev="1" fill="hold"/>
                                        <p:tgtEl>
                                          <p:spTgt spid="3253"/>
                                        </p:tgtEl>
                                      </p:cBhvr>
                                      <p:by x="105000" y="105000"/>
                                    </p:animScale>
                                  </p:childTnLst>
                                </p:cTn>
                              </p:par>
                            </p:childTnLst>
                          </p:cTn>
                        </p:par>
                        <p:par>
                          <p:cTn id="12" fill="hold" nodeType="afterGroup">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3254"/>
                                        </p:tgtEl>
                                      </p:cBhvr>
                                    </p:animEffect>
                                    <p:animScale>
                                      <p:cBhvr>
                                        <p:cTn id="15" dur="250" autoRev="1" fill="hold"/>
                                        <p:tgtEl>
                                          <p:spTgt spid="3254"/>
                                        </p:tgtEl>
                                      </p:cBhvr>
                                      <p:by x="105000" y="105000"/>
                                    </p:animScale>
                                  </p:childTnLst>
                                </p:cTn>
                              </p:par>
                            </p:childTnLst>
                          </p:cTn>
                        </p:par>
                        <p:par>
                          <p:cTn id="16" fill="hold" nodeType="afterGroup">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3255"/>
                                        </p:tgtEl>
                                      </p:cBhvr>
                                    </p:animEffect>
                                    <p:animScale>
                                      <p:cBhvr>
                                        <p:cTn id="19" dur="250" autoRev="1" fill="hold"/>
                                        <p:tgtEl>
                                          <p:spTgt spid="3255"/>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26"/>
                                        </p:tgtEl>
                                      </p:cBhvr>
                                    </p:animEffect>
                                    <p:animScale>
                                      <p:cBhvr>
                                        <p:cTn id="23" dur="250" autoRev="1" fill="hold"/>
                                        <p:tgtEl>
                                          <p:spTgt spid="26"/>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28"/>
                                        </p:tgtEl>
                                      </p:cBhvr>
                                    </p:animEffect>
                                    <p:animScale>
                                      <p:cBhvr>
                                        <p:cTn id="31" dur="250" autoRev="1" fill="hold"/>
                                        <p:tgtEl>
                                          <p:spTgt spid="28"/>
                                        </p:tgtEl>
                                      </p:cBhvr>
                                      <p:by x="105000" y="105000"/>
                                    </p:animScale>
                                  </p:childTnLst>
                                </p:cTn>
                              </p:par>
                            </p:childTnLst>
                          </p:cTn>
                        </p:par>
                        <p:par>
                          <p:cTn id="32" fill="hold">
                            <p:stCondLst>
                              <p:cond delay="3500"/>
                            </p:stCondLst>
                            <p:childTnLst>
                              <p:par>
                                <p:cTn id="33" presetID="26" presetClass="emph" presetSubtype="0" fill="hold" grpId="0" nodeType="afterEffect">
                                  <p:stCondLst>
                                    <p:cond delay="0"/>
                                  </p:stCondLst>
                                  <p:childTnLst>
                                    <p:animEffect transition="out" filter="fade">
                                      <p:cBhvr>
                                        <p:cTn id="34" dur="500" tmFilter="0, 0; .2, .5; .8, .5; 1, 0"/>
                                        <p:tgtEl>
                                          <p:spTgt spid="29"/>
                                        </p:tgtEl>
                                      </p:cBhvr>
                                    </p:animEffect>
                                    <p:animScale>
                                      <p:cBhvr>
                                        <p:cTn id="35"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2" grpId="0" animBg="1"/>
      <p:bldP spid="3253" grpId="0" animBg="1"/>
      <p:bldP spid="3254" grpId="0" animBg="1"/>
      <p:bldP spid="3255" grpId="0" animBg="1"/>
      <p:bldP spid="26" grpId="0" animBg="1"/>
      <p:bldP spid="27" grpId="0" animBg="1"/>
      <p:bldP spid="28" grpId="0" animBg="1"/>
      <p:bldP spid="2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zh-TW" altLang="zh-TW"/>
          </a:p>
        </p:txBody>
      </p:sp>
      <p:sp>
        <p:nvSpPr>
          <p:cNvPr id="5" name="日期版面配置區 4"/>
          <p:cNvSpPr>
            <a:spLocks noGrp="1"/>
          </p:cNvSpPr>
          <p:nvPr>
            <p:ph type="dt"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55684D32-4FEA-4D98-8855-433DFA2D7B6F}" type="slidenum">
              <a:rPr lang="en-US" altLang="zh-TW"/>
              <a:pPr/>
              <a:t>‹#›</a:t>
            </a:fld>
            <a:endParaRPr lang="en-US" altLang="zh-TW"/>
          </a:p>
        </p:txBody>
      </p:sp>
    </p:spTree>
    <p:extLst>
      <p:ext uri="{BB962C8B-B14F-4D97-AF65-F5344CB8AC3E}">
        <p14:creationId xmlns:p14="http://schemas.microsoft.com/office/powerpoint/2010/main" val="41068760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43700" y="285750"/>
            <a:ext cx="2095500" cy="59626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85750"/>
            <a:ext cx="6134100" cy="59626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zh-TW" altLang="zh-TW"/>
          </a:p>
        </p:txBody>
      </p:sp>
      <p:sp>
        <p:nvSpPr>
          <p:cNvPr id="5" name="日期版面配置區 4"/>
          <p:cNvSpPr>
            <a:spLocks noGrp="1"/>
          </p:cNvSpPr>
          <p:nvPr>
            <p:ph type="dt"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D991F52A-F7B3-4110-AA3C-2C90903FB85D}" type="slidenum">
              <a:rPr lang="en-US" altLang="zh-TW"/>
              <a:pPr/>
              <a:t>‹#›</a:t>
            </a:fld>
            <a:endParaRPr lang="en-US" altLang="zh-TW"/>
          </a:p>
        </p:txBody>
      </p:sp>
    </p:spTree>
    <p:extLst>
      <p:ext uri="{BB962C8B-B14F-4D97-AF65-F5344CB8AC3E}">
        <p14:creationId xmlns:p14="http://schemas.microsoft.com/office/powerpoint/2010/main" val="1604554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819150" y="285750"/>
            <a:ext cx="7410450" cy="563563"/>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457200" y="1143000"/>
            <a:ext cx="8382000" cy="5105400"/>
          </a:xfrm>
        </p:spPr>
        <p:txBody>
          <a:bodyPr/>
          <a:lstStyle/>
          <a:p>
            <a:r>
              <a:rPr lang="zh-TW" altLang="en-US" smtClean="0"/>
              <a:t>按一下圖示以新增圖表</a:t>
            </a:r>
            <a:endParaRPr lang="zh-TW" altLang="en-US"/>
          </a:p>
        </p:txBody>
      </p:sp>
      <p:sp>
        <p:nvSpPr>
          <p:cNvPr id="4" name="頁尾版面配置區 3"/>
          <p:cNvSpPr>
            <a:spLocks noGrp="1"/>
          </p:cNvSpPr>
          <p:nvPr>
            <p:ph type="ftr" sz="quarter" idx="10"/>
          </p:nvPr>
        </p:nvSpPr>
        <p:spPr>
          <a:xfrm>
            <a:off x="4191000" y="6438900"/>
            <a:ext cx="2286000" cy="304800"/>
          </a:xfrm>
        </p:spPr>
        <p:txBody>
          <a:bodyPr/>
          <a:lstStyle>
            <a:lvl1pPr>
              <a:defRPr/>
            </a:lvl1pPr>
          </a:lstStyle>
          <a:p>
            <a:endParaRPr lang="zh-TW" altLang="zh-TW"/>
          </a:p>
        </p:txBody>
      </p:sp>
      <p:sp>
        <p:nvSpPr>
          <p:cNvPr id="5" name="日期版面配置區 4"/>
          <p:cNvSpPr>
            <a:spLocks noGrp="1"/>
          </p:cNvSpPr>
          <p:nvPr>
            <p:ph type="dt" sz="quarter" idx="11"/>
          </p:nvPr>
        </p:nvSpPr>
        <p:spPr>
          <a:xfrm>
            <a:off x="6553200" y="6438900"/>
            <a:ext cx="1524000" cy="30480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8534400" y="6419850"/>
            <a:ext cx="457200" cy="320675"/>
          </a:xfrm>
        </p:spPr>
        <p:txBody>
          <a:bodyPr/>
          <a:lstStyle>
            <a:lvl1pPr>
              <a:defRPr/>
            </a:lvl1pPr>
          </a:lstStyle>
          <a:p>
            <a:fld id="{D2D2D182-77AA-4CB4-9395-6735A75B3B1A}" type="slidenum">
              <a:rPr lang="en-US" altLang="zh-TW"/>
              <a:pPr/>
              <a:t>‹#›</a:t>
            </a:fld>
            <a:endParaRPr lang="en-US" altLang="zh-TW"/>
          </a:p>
        </p:txBody>
      </p:sp>
    </p:spTree>
    <p:extLst>
      <p:ext uri="{BB962C8B-B14F-4D97-AF65-F5344CB8AC3E}">
        <p14:creationId xmlns:p14="http://schemas.microsoft.com/office/powerpoint/2010/main" val="3705853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標題投影片">
    <p:bg bwMode="gray">
      <p:bgPr>
        <a:solidFill>
          <a:srgbClr val="FFFFFF"/>
        </a:solidFill>
        <a:effectLst/>
      </p:bgPr>
    </p:bg>
    <p:spTree>
      <p:nvGrpSpPr>
        <p:cNvPr id="1" name=""/>
        <p:cNvGrpSpPr/>
        <p:nvPr/>
      </p:nvGrpSpPr>
      <p:grpSpPr>
        <a:xfrm>
          <a:off x="0" y="0"/>
          <a:ext cx="0" cy="0"/>
          <a:chOff x="0" y="0"/>
          <a:chExt cx="0" cy="0"/>
        </a:xfrm>
      </p:grpSpPr>
      <p:sp>
        <p:nvSpPr>
          <p:cNvPr id="3303" name="Rectangle 231"/>
          <p:cNvSpPr>
            <a:spLocks noChangeArrowheads="1"/>
          </p:cNvSpPr>
          <p:nvPr/>
        </p:nvSpPr>
        <p:spPr bwMode="gray">
          <a:xfrm>
            <a:off x="3948113" y="1295400"/>
            <a:ext cx="2609850" cy="2576513"/>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zh-TW"/>
          </a:p>
        </p:txBody>
      </p:sp>
      <p:sp>
        <p:nvSpPr>
          <p:cNvPr id="3302" name="Rectangle 230"/>
          <p:cNvSpPr>
            <a:spLocks noChangeArrowheads="1"/>
          </p:cNvSpPr>
          <p:nvPr/>
        </p:nvSpPr>
        <p:spPr bwMode="gray">
          <a:xfrm>
            <a:off x="8382000" y="6107113"/>
            <a:ext cx="762000" cy="750887"/>
          </a:xfrm>
          <a:prstGeom prst="rect">
            <a:avLst/>
          </a:prstGeom>
          <a:solidFill>
            <a:schemeClr val="hlink">
              <a:alpha val="3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52" name="Rectangle 180"/>
          <p:cNvSpPr>
            <a:spLocks noChangeArrowheads="1"/>
          </p:cNvSpPr>
          <p:nvPr/>
        </p:nvSpPr>
        <p:spPr bwMode="gray">
          <a:xfrm>
            <a:off x="-3175" y="0"/>
            <a:ext cx="1289050" cy="1271588"/>
          </a:xfrm>
          <a:prstGeom prst="rect">
            <a:avLst/>
          </a:prstGeom>
          <a:solidFill>
            <a:schemeClr val="hlink">
              <a:alpha val="5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53" name="Rectangle 181"/>
          <p:cNvSpPr>
            <a:spLocks noChangeArrowheads="1"/>
          </p:cNvSpPr>
          <p:nvPr/>
        </p:nvSpPr>
        <p:spPr bwMode="gray">
          <a:xfrm>
            <a:off x="-3175" y="1295400"/>
            <a:ext cx="1289050" cy="127793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54" name="Rectangle 182"/>
          <p:cNvSpPr>
            <a:spLocks noChangeArrowheads="1"/>
          </p:cNvSpPr>
          <p:nvPr/>
        </p:nvSpPr>
        <p:spPr bwMode="gray">
          <a:xfrm>
            <a:off x="1314450" y="1300163"/>
            <a:ext cx="1289050" cy="1273175"/>
          </a:xfrm>
          <a:prstGeom prst="rect">
            <a:avLst/>
          </a:prstGeom>
          <a:solidFill>
            <a:schemeClr val="accent1">
              <a:alpha val="39999"/>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55" name="Rectangle 183"/>
          <p:cNvSpPr>
            <a:spLocks noChangeArrowheads="1"/>
          </p:cNvSpPr>
          <p:nvPr/>
        </p:nvSpPr>
        <p:spPr bwMode="gray">
          <a:xfrm>
            <a:off x="2632075" y="1300163"/>
            <a:ext cx="1289050" cy="1273175"/>
          </a:xfrm>
          <a:prstGeom prst="rect">
            <a:avLst/>
          </a:prstGeom>
          <a:solidFill>
            <a:schemeClr val="accent1">
              <a:alpha val="66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56" name="Rectangle 184"/>
          <p:cNvSpPr>
            <a:spLocks noChangeArrowheads="1"/>
          </p:cNvSpPr>
          <p:nvPr/>
        </p:nvSpPr>
        <p:spPr bwMode="gray">
          <a:xfrm>
            <a:off x="3959225" y="1295400"/>
            <a:ext cx="1289050" cy="1282700"/>
          </a:xfrm>
          <a:prstGeom prst="rect">
            <a:avLst/>
          </a:prstGeom>
          <a:solidFill>
            <a:schemeClr val="accent2">
              <a:alpha val="5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57" name="Rectangle 185"/>
          <p:cNvSpPr>
            <a:spLocks noChangeArrowheads="1"/>
          </p:cNvSpPr>
          <p:nvPr/>
        </p:nvSpPr>
        <p:spPr bwMode="gray">
          <a:xfrm>
            <a:off x="5267325" y="1295400"/>
            <a:ext cx="1289050" cy="1292225"/>
          </a:xfrm>
          <a:prstGeom prst="rect">
            <a:avLst/>
          </a:prstGeom>
          <a:solidFill>
            <a:srgbClr val="FD9A7B">
              <a:alpha val="24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59" name="Rectangle 187"/>
          <p:cNvSpPr>
            <a:spLocks noChangeArrowheads="1"/>
          </p:cNvSpPr>
          <p:nvPr/>
        </p:nvSpPr>
        <p:spPr bwMode="gray">
          <a:xfrm>
            <a:off x="5268913" y="0"/>
            <a:ext cx="1289050" cy="1271588"/>
          </a:xfrm>
          <a:prstGeom prst="rect">
            <a:avLst/>
          </a:prstGeom>
          <a:solidFill>
            <a:schemeClr val="accent2">
              <a:alpha val="60001"/>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61" name="Rectangle 189"/>
          <p:cNvSpPr>
            <a:spLocks noChangeArrowheads="1"/>
          </p:cNvSpPr>
          <p:nvPr/>
        </p:nvSpPr>
        <p:spPr bwMode="gray">
          <a:xfrm>
            <a:off x="3959225" y="2600325"/>
            <a:ext cx="1289050" cy="1271588"/>
          </a:xfrm>
          <a:prstGeom prst="rect">
            <a:avLst/>
          </a:prstGeom>
          <a:solidFill>
            <a:schemeClr va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63" name="Rectangle 191"/>
          <p:cNvSpPr>
            <a:spLocks noChangeArrowheads="1"/>
          </p:cNvSpPr>
          <p:nvPr/>
        </p:nvSpPr>
        <p:spPr bwMode="gray">
          <a:xfrm>
            <a:off x="6575425" y="1300163"/>
            <a:ext cx="1289050" cy="1273175"/>
          </a:xfrm>
          <a:prstGeom prst="rect">
            <a:avLst/>
          </a:prstGeom>
          <a:solidFill>
            <a:schemeClr val="accent2">
              <a:alpha val="3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64" name="Rectangle 192"/>
          <p:cNvSpPr>
            <a:spLocks noChangeArrowheads="1"/>
          </p:cNvSpPr>
          <p:nvPr/>
        </p:nvSpPr>
        <p:spPr bwMode="gray">
          <a:xfrm>
            <a:off x="7867650" y="2571750"/>
            <a:ext cx="1276350" cy="1271588"/>
          </a:xfrm>
          <a:prstGeom prst="rect">
            <a:avLst/>
          </a:prstGeom>
          <a:solidFill>
            <a:schemeClr val="accent2">
              <a:alpha val="60001"/>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077" name="Rectangle 5"/>
          <p:cNvSpPr>
            <a:spLocks noGrp="1" noChangeArrowheads="1"/>
          </p:cNvSpPr>
          <p:nvPr>
            <p:ph type="ftr" sz="quarter" idx="3"/>
          </p:nvPr>
        </p:nvSpPr>
        <p:spPr/>
        <p:txBody>
          <a:bodyPr/>
          <a:lstStyle>
            <a:lvl1pPr>
              <a:defRPr/>
            </a:lvl1pPr>
          </a:lstStyle>
          <a:p>
            <a:endParaRPr lang="zh-TW" altLang="zh-TW"/>
          </a:p>
        </p:txBody>
      </p:sp>
      <p:sp>
        <p:nvSpPr>
          <p:cNvPr id="3267" name="Line 195"/>
          <p:cNvSpPr>
            <a:spLocks noChangeShapeType="1"/>
          </p:cNvSpPr>
          <p:nvPr/>
        </p:nvSpPr>
        <p:spPr bwMode="gray">
          <a:xfrm>
            <a:off x="5257800" y="1295400"/>
            <a:ext cx="0" cy="25908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69" name="Line 197"/>
          <p:cNvSpPr>
            <a:spLocks noChangeShapeType="1"/>
          </p:cNvSpPr>
          <p:nvPr/>
        </p:nvSpPr>
        <p:spPr bwMode="gray">
          <a:xfrm>
            <a:off x="3949700" y="2587625"/>
            <a:ext cx="27559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85" name="Line 213"/>
          <p:cNvSpPr>
            <a:spLocks noChangeShapeType="1"/>
          </p:cNvSpPr>
          <p:nvPr/>
        </p:nvSpPr>
        <p:spPr bwMode="gray">
          <a:xfrm>
            <a:off x="6577013" y="1271588"/>
            <a:ext cx="0" cy="139541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296" name="Rectangle 224"/>
          <p:cNvSpPr>
            <a:spLocks noGrp="1" noChangeArrowheads="1"/>
          </p:cNvSpPr>
          <p:nvPr>
            <p:ph type="dt" sz="quarter" idx="2"/>
          </p:nvPr>
        </p:nvSpPr>
        <p:spPr/>
        <p:txBody>
          <a:bodyPr/>
          <a:lstStyle>
            <a:lvl1pPr>
              <a:defRPr/>
            </a:lvl1pPr>
          </a:lstStyle>
          <a:p>
            <a:endParaRPr lang="en-US" altLang="zh-TW"/>
          </a:p>
        </p:txBody>
      </p:sp>
      <p:sp>
        <p:nvSpPr>
          <p:cNvPr id="3297" name="Rectangle 225"/>
          <p:cNvSpPr>
            <a:spLocks noGrp="1" noChangeArrowheads="1"/>
          </p:cNvSpPr>
          <p:nvPr>
            <p:ph type="sldNum" sz="quarter" idx="4"/>
          </p:nvPr>
        </p:nvSpPr>
        <p:spPr/>
        <p:txBody>
          <a:bodyPr/>
          <a:lstStyle>
            <a:lvl1pPr>
              <a:defRPr/>
            </a:lvl1pPr>
          </a:lstStyle>
          <a:p>
            <a:fld id="{5FB614AF-704B-4663-BDAB-C0665D46483A}" type="slidenum">
              <a:rPr lang="en-US" altLang="zh-TW"/>
              <a:pPr/>
              <a:t>‹#›</a:t>
            </a:fld>
            <a:endParaRPr lang="en-US" altLang="zh-TW"/>
          </a:p>
        </p:txBody>
      </p:sp>
      <p:pic>
        <p:nvPicPr>
          <p:cNvPr id="3300" name="Picture 228"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3668713" cy="55626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bwMode="black">
          <a:xfrm>
            <a:off x="4114800" y="4114800"/>
            <a:ext cx="4876800" cy="1143000"/>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rgbClr val="000000"/>
                  </a:outerShdw>
                </a:effectLst>
              </a14:hiddenEffects>
            </a:ext>
          </a:extLst>
        </p:spPr>
        <p:txBody>
          <a:bodyPr/>
          <a:lstStyle>
            <a:lvl1pPr>
              <a:defRPr sz="4800">
                <a:solidFill>
                  <a:srgbClr val="000000"/>
                </a:solidFill>
                <a:latin typeface="Arial" panose="020B0604020202020204" pitchFamily="34" charset="0"/>
              </a:defRPr>
            </a:lvl1pPr>
          </a:lstStyle>
          <a:p>
            <a:pPr lvl="0"/>
            <a:r>
              <a:rPr lang="zh-TW" altLang="en-US" noProof="0" smtClean="0"/>
              <a:t>按一下以編輯母片標題樣式</a:t>
            </a:r>
            <a:endParaRPr lang="en-US" altLang="zh-TW" noProof="0" smtClean="0"/>
          </a:p>
        </p:txBody>
      </p:sp>
      <p:sp>
        <p:nvSpPr>
          <p:cNvPr id="3075" name="Rectangle 3"/>
          <p:cNvSpPr>
            <a:spLocks noGrp="1" noChangeArrowheads="1"/>
          </p:cNvSpPr>
          <p:nvPr>
            <p:ph type="subTitle" idx="1"/>
          </p:nvPr>
        </p:nvSpPr>
        <p:spPr>
          <a:xfrm>
            <a:off x="4114800" y="5334000"/>
            <a:ext cx="4876800" cy="3048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buFont typeface="Wingdings" panose="05000000000000000000" pitchFamily="2" charset="2"/>
              <a:buNone/>
              <a:defRPr sz="1600" b="0"/>
            </a:lvl1pPr>
          </a:lstStyle>
          <a:p>
            <a:pPr lvl="0"/>
            <a:r>
              <a:rPr lang="zh-TW" altLang="en-US" noProof="0" smtClean="0"/>
              <a:t>按一下以編輯母片副標題樣式</a:t>
            </a:r>
            <a:endParaRPr lang="en-US" altLang="zh-TW" noProof="0" smtClean="0"/>
          </a:p>
        </p:txBody>
      </p:sp>
      <p:sp>
        <p:nvSpPr>
          <p:cNvPr id="3306" name="Rectangle 234"/>
          <p:cNvSpPr>
            <a:spLocks noChangeArrowheads="1"/>
          </p:cNvSpPr>
          <p:nvPr/>
        </p:nvSpPr>
        <p:spPr bwMode="gray">
          <a:xfrm>
            <a:off x="6581775" y="1296988"/>
            <a:ext cx="1285875" cy="1276350"/>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3307" name="Rectangle 235"/>
          <p:cNvSpPr>
            <a:spLocks noChangeArrowheads="1"/>
          </p:cNvSpPr>
          <p:nvPr/>
        </p:nvSpPr>
        <p:spPr bwMode="gray">
          <a:xfrm>
            <a:off x="7867650" y="2568575"/>
            <a:ext cx="1276350" cy="1271588"/>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212674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252"/>
                                        </p:tgtEl>
                                      </p:cBhvr>
                                    </p:animEffect>
                                    <p:animScale>
                                      <p:cBhvr>
                                        <p:cTn id="7" dur="250" autoRev="1" fill="hold"/>
                                        <p:tgtEl>
                                          <p:spTgt spid="3252"/>
                                        </p:tgtEl>
                                      </p:cBhvr>
                                      <p:by x="105000" y="105000"/>
                                    </p:animScale>
                                  </p:childTnLst>
                                </p:cTn>
                              </p:par>
                            </p:childTnLst>
                          </p:cTn>
                        </p:par>
                        <p:par>
                          <p:cTn id="8" fill="hold" nodeType="afterGroup">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3253"/>
                                        </p:tgtEl>
                                      </p:cBhvr>
                                    </p:animEffect>
                                    <p:animScale>
                                      <p:cBhvr>
                                        <p:cTn id="11" dur="250" autoRev="1" fill="hold"/>
                                        <p:tgtEl>
                                          <p:spTgt spid="3253"/>
                                        </p:tgtEl>
                                      </p:cBhvr>
                                      <p:by x="105000" y="105000"/>
                                    </p:animScale>
                                  </p:childTnLst>
                                </p:cTn>
                              </p:par>
                            </p:childTnLst>
                          </p:cTn>
                        </p:par>
                        <p:par>
                          <p:cTn id="12" fill="hold" nodeType="afterGroup">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3254"/>
                                        </p:tgtEl>
                                      </p:cBhvr>
                                    </p:animEffect>
                                    <p:animScale>
                                      <p:cBhvr>
                                        <p:cTn id="15" dur="250" autoRev="1" fill="hold"/>
                                        <p:tgtEl>
                                          <p:spTgt spid="3254"/>
                                        </p:tgtEl>
                                      </p:cBhvr>
                                      <p:by x="105000" y="105000"/>
                                    </p:animScale>
                                  </p:childTnLst>
                                </p:cTn>
                              </p:par>
                            </p:childTnLst>
                          </p:cTn>
                        </p:par>
                        <p:par>
                          <p:cTn id="16" fill="hold" nodeType="afterGroup">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3259"/>
                                        </p:tgtEl>
                                      </p:cBhvr>
                                    </p:animEffect>
                                    <p:animScale>
                                      <p:cBhvr>
                                        <p:cTn id="19" dur="250" autoRev="1" fill="hold"/>
                                        <p:tgtEl>
                                          <p:spTgt spid="3259"/>
                                        </p:tgtEl>
                                      </p:cBhvr>
                                      <p:by x="105000" y="105000"/>
                                    </p:animScale>
                                  </p:childTnLst>
                                </p:cTn>
                              </p:par>
                            </p:childTnLst>
                          </p:cTn>
                        </p:par>
                        <p:par>
                          <p:cTn id="20" fill="hold" nodeType="afterGroup">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3255"/>
                                        </p:tgtEl>
                                      </p:cBhvr>
                                    </p:animEffect>
                                    <p:animScale>
                                      <p:cBhvr>
                                        <p:cTn id="23" dur="250" autoRev="1" fill="hold"/>
                                        <p:tgtEl>
                                          <p:spTgt spid="3255"/>
                                        </p:tgtEl>
                                      </p:cBhvr>
                                      <p:by x="105000" y="105000"/>
                                    </p:animScale>
                                  </p:childTnLst>
                                </p:cTn>
                              </p:par>
                            </p:childTnLst>
                          </p:cTn>
                        </p:par>
                        <p:par>
                          <p:cTn id="24" fill="hold" nodeType="afterGroup">
                            <p:stCondLst>
                              <p:cond delay="2500"/>
                            </p:stCondLst>
                            <p:childTnLst>
                              <p:par>
                                <p:cTn id="25" presetID="10" presetClass="exit" presetSubtype="0" fill="hold" grpId="0" nodeType="afterEffect">
                                  <p:stCondLst>
                                    <p:cond delay="0"/>
                                  </p:stCondLst>
                                  <p:childTnLst>
                                    <p:animEffect transition="out" filter="fade">
                                      <p:cBhvr>
                                        <p:cTn id="26" dur="500"/>
                                        <p:tgtEl>
                                          <p:spTgt spid="3257"/>
                                        </p:tgtEl>
                                      </p:cBhvr>
                                    </p:animEffect>
                                    <p:set>
                                      <p:cBhvr>
                                        <p:cTn id="27" dur="1" fill="hold">
                                          <p:stCondLst>
                                            <p:cond delay="499"/>
                                          </p:stCondLst>
                                        </p:cTn>
                                        <p:tgtEl>
                                          <p:spTgt spid="3257"/>
                                        </p:tgtEl>
                                        <p:attrNameLst>
                                          <p:attrName>style.visibility</p:attrName>
                                        </p:attrNameLst>
                                      </p:cBhvr>
                                      <p:to>
                                        <p:strVal val="hidden"/>
                                      </p:to>
                                    </p:set>
                                  </p:childTnLst>
                                </p:cTn>
                              </p:par>
                            </p:childTnLst>
                          </p:cTn>
                        </p:par>
                        <p:par>
                          <p:cTn id="28" fill="hold" nodeType="afterGroup">
                            <p:stCondLst>
                              <p:cond delay="3000"/>
                            </p:stCondLst>
                            <p:childTnLst>
                              <p:par>
                                <p:cTn id="29" presetID="10" presetClass="exit" presetSubtype="0" fill="hold" grpId="0" nodeType="afterEffect">
                                  <p:stCondLst>
                                    <p:cond delay="0"/>
                                  </p:stCondLst>
                                  <p:childTnLst>
                                    <p:animEffect transition="out" filter="fade">
                                      <p:cBhvr>
                                        <p:cTn id="30" dur="500"/>
                                        <p:tgtEl>
                                          <p:spTgt spid="3256"/>
                                        </p:tgtEl>
                                      </p:cBhvr>
                                    </p:animEffect>
                                    <p:set>
                                      <p:cBhvr>
                                        <p:cTn id="31" dur="1" fill="hold">
                                          <p:stCondLst>
                                            <p:cond delay="499"/>
                                          </p:stCondLst>
                                        </p:cTn>
                                        <p:tgtEl>
                                          <p:spTgt spid="3256"/>
                                        </p:tgtEl>
                                        <p:attrNameLst>
                                          <p:attrName>style.visibility</p:attrName>
                                        </p:attrNameLst>
                                      </p:cBhvr>
                                      <p:to>
                                        <p:strVal val="hidden"/>
                                      </p:to>
                                    </p:set>
                                  </p:childTnLst>
                                </p:cTn>
                              </p:par>
                            </p:childTnLst>
                          </p:cTn>
                        </p:par>
                        <p:par>
                          <p:cTn id="32" fill="hold" nodeType="afterGroup">
                            <p:stCondLst>
                              <p:cond delay="3500"/>
                            </p:stCondLst>
                            <p:childTnLst>
                              <p:par>
                                <p:cTn id="33" presetID="10" presetClass="exit" presetSubtype="0" fill="hold" grpId="0" nodeType="afterEffect">
                                  <p:stCondLst>
                                    <p:cond delay="0"/>
                                  </p:stCondLst>
                                  <p:childTnLst>
                                    <p:animEffect transition="out" filter="fade">
                                      <p:cBhvr>
                                        <p:cTn id="34" dur="500"/>
                                        <p:tgtEl>
                                          <p:spTgt spid="3261"/>
                                        </p:tgtEl>
                                      </p:cBhvr>
                                    </p:animEffect>
                                    <p:set>
                                      <p:cBhvr>
                                        <p:cTn id="35" dur="1" fill="hold">
                                          <p:stCondLst>
                                            <p:cond delay="499"/>
                                          </p:stCondLst>
                                        </p:cTn>
                                        <p:tgtEl>
                                          <p:spTgt spid="3261"/>
                                        </p:tgtEl>
                                        <p:attrNameLst>
                                          <p:attrName>style.visibility</p:attrName>
                                        </p:attrNameLst>
                                      </p:cBhvr>
                                      <p:to>
                                        <p:strVal val="hidden"/>
                                      </p:to>
                                    </p:set>
                                  </p:childTnLst>
                                </p:cTn>
                              </p:par>
                            </p:childTnLst>
                          </p:cTn>
                        </p:par>
                        <p:par>
                          <p:cTn id="36" fill="hold" nodeType="afterGroup">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3306"/>
                                        </p:tgtEl>
                                      </p:cBhvr>
                                    </p:animEffect>
                                    <p:animScale>
                                      <p:cBhvr>
                                        <p:cTn id="39" dur="250" autoRev="1" fill="hold"/>
                                        <p:tgtEl>
                                          <p:spTgt spid="3306"/>
                                        </p:tgtEl>
                                      </p:cBhvr>
                                      <p:by x="105000" y="105000"/>
                                    </p:animScale>
                                  </p:childTnLst>
                                </p:cTn>
                              </p:par>
                            </p:childTnLst>
                          </p:cTn>
                        </p:par>
                        <p:par>
                          <p:cTn id="40" fill="hold" nodeType="afterGroup">
                            <p:stCondLst>
                              <p:cond delay="4500"/>
                            </p:stCondLst>
                            <p:childTnLst>
                              <p:par>
                                <p:cTn id="41" presetID="26" presetClass="emph" presetSubtype="0" fill="hold" grpId="0" nodeType="afterEffect">
                                  <p:stCondLst>
                                    <p:cond delay="0"/>
                                  </p:stCondLst>
                                  <p:childTnLst>
                                    <p:animEffect transition="out" filter="fade">
                                      <p:cBhvr>
                                        <p:cTn id="42" dur="500" tmFilter="0, 0; .2, .5; .8, .5; 1, 0"/>
                                        <p:tgtEl>
                                          <p:spTgt spid="3307"/>
                                        </p:tgtEl>
                                      </p:cBhvr>
                                    </p:animEffect>
                                    <p:animScale>
                                      <p:cBhvr>
                                        <p:cTn id="43" dur="250" autoRev="1" fill="hold"/>
                                        <p:tgtEl>
                                          <p:spTgt spid="330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2" grpId="0" animBg="1"/>
      <p:bldP spid="3253" grpId="0" animBg="1"/>
      <p:bldP spid="3254" grpId="0" animBg="1"/>
      <p:bldP spid="3255" grpId="0" animBg="1"/>
      <p:bldP spid="3256" grpId="0" animBg="1"/>
      <p:bldP spid="3257" grpId="0" animBg="1"/>
      <p:bldP spid="3259" grpId="0" animBg="1"/>
      <p:bldP spid="3261" grpId="0" animBg="1"/>
      <p:bldP spid="3306" grpId="0" animBg="1"/>
      <p:bldP spid="330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zh-TW" altLang="zh-TW"/>
          </a:p>
        </p:txBody>
      </p:sp>
      <p:sp>
        <p:nvSpPr>
          <p:cNvPr id="5" name="日期版面配置區 4"/>
          <p:cNvSpPr>
            <a:spLocks noGrp="1"/>
          </p:cNvSpPr>
          <p:nvPr>
            <p:ph type="dt"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BEC15472-E753-4317-8565-67A29FFE8CF0}" type="slidenum">
              <a:rPr lang="en-US" altLang="zh-TW"/>
              <a:pPr/>
              <a:t>‹#›</a:t>
            </a:fld>
            <a:endParaRPr lang="en-US" altLang="zh-TW"/>
          </a:p>
        </p:txBody>
      </p:sp>
    </p:spTree>
    <p:extLst>
      <p:ext uri="{BB962C8B-B14F-4D97-AF65-F5344CB8AC3E}">
        <p14:creationId xmlns:p14="http://schemas.microsoft.com/office/powerpoint/2010/main" val="27017335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zh-TW" altLang="zh-TW"/>
          </a:p>
        </p:txBody>
      </p:sp>
      <p:sp>
        <p:nvSpPr>
          <p:cNvPr id="5" name="日期版面配置區 4"/>
          <p:cNvSpPr>
            <a:spLocks noGrp="1"/>
          </p:cNvSpPr>
          <p:nvPr>
            <p:ph type="dt"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088B64D8-2B6C-4BCE-AB4F-36404BC41091}" type="slidenum">
              <a:rPr lang="en-US" altLang="zh-TW"/>
              <a:pPr/>
              <a:t>‹#›</a:t>
            </a:fld>
            <a:endParaRPr lang="en-US" altLang="zh-TW"/>
          </a:p>
        </p:txBody>
      </p:sp>
    </p:spTree>
    <p:extLst>
      <p:ext uri="{BB962C8B-B14F-4D97-AF65-F5344CB8AC3E}">
        <p14:creationId xmlns:p14="http://schemas.microsoft.com/office/powerpoint/2010/main" val="17957219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43000"/>
            <a:ext cx="4114800" cy="5105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24400" y="1143000"/>
            <a:ext cx="4114800" cy="5105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zh-TW" altLang="zh-TW"/>
          </a:p>
        </p:txBody>
      </p:sp>
      <p:sp>
        <p:nvSpPr>
          <p:cNvPr id="6" name="日期版面配置區 5"/>
          <p:cNvSpPr>
            <a:spLocks noGrp="1"/>
          </p:cNvSpPr>
          <p:nvPr>
            <p:ph type="dt"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0C9F4DD5-9739-4DAD-B9DA-DE45F85E5BD5}" type="slidenum">
              <a:rPr lang="en-US" altLang="zh-TW"/>
              <a:pPr/>
              <a:t>‹#›</a:t>
            </a:fld>
            <a:endParaRPr lang="en-US" altLang="zh-TW"/>
          </a:p>
        </p:txBody>
      </p:sp>
    </p:spTree>
    <p:extLst>
      <p:ext uri="{BB962C8B-B14F-4D97-AF65-F5344CB8AC3E}">
        <p14:creationId xmlns:p14="http://schemas.microsoft.com/office/powerpoint/2010/main" val="33864715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zh-TW" altLang="zh-TW"/>
          </a:p>
        </p:txBody>
      </p:sp>
      <p:sp>
        <p:nvSpPr>
          <p:cNvPr id="8" name="日期版面配置區 7"/>
          <p:cNvSpPr>
            <a:spLocks noGrp="1"/>
          </p:cNvSpPr>
          <p:nvPr>
            <p:ph type="dt"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2F2B0E7C-E5E8-4B24-BCB3-26E29A47C725}" type="slidenum">
              <a:rPr lang="en-US" altLang="zh-TW"/>
              <a:pPr/>
              <a:t>‹#›</a:t>
            </a:fld>
            <a:endParaRPr lang="en-US" altLang="zh-TW"/>
          </a:p>
        </p:txBody>
      </p:sp>
    </p:spTree>
    <p:extLst>
      <p:ext uri="{BB962C8B-B14F-4D97-AF65-F5344CB8AC3E}">
        <p14:creationId xmlns:p14="http://schemas.microsoft.com/office/powerpoint/2010/main" val="29502116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zh-TW" altLang="zh-TW"/>
          </a:p>
        </p:txBody>
      </p:sp>
      <p:sp>
        <p:nvSpPr>
          <p:cNvPr id="4" name="日期版面配置區 3"/>
          <p:cNvSpPr>
            <a:spLocks noGrp="1"/>
          </p:cNvSpPr>
          <p:nvPr>
            <p:ph type="dt"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15E9261E-C040-454F-BEC2-8AAF7E61AB65}" type="slidenum">
              <a:rPr lang="en-US" altLang="zh-TW"/>
              <a:pPr/>
              <a:t>‹#›</a:t>
            </a:fld>
            <a:endParaRPr lang="en-US" altLang="zh-TW"/>
          </a:p>
        </p:txBody>
      </p:sp>
    </p:spTree>
    <p:extLst>
      <p:ext uri="{BB962C8B-B14F-4D97-AF65-F5344CB8AC3E}">
        <p14:creationId xmlns:p14="http://schemas.microsoft.com/office/powerpoint/2010/main" val="23551224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zh-TW" altLang="zh-TW"/>
          </a:p>
        </p:txBody>
      </p:sp>
      <p:sp>
        <p:nvSpPr>
          <p:cNvPr id="3" name="日期版面配置區 2"/>
          <p:cNvSpPr>
            <a:spLocks noGrp="1"/>
          </p:cNvSpPr>
          <p:nvPr>
            <p:ph type="dt"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FF13F91F-7E8A-4F7D-BCCD-ACD79CE35E62}" type="slidenum">
              <a:rPr lang="en-US" altLang="zh-TW"/>
              <a:pPr/>
              <a:t>‹#›</a:t>
            </a:fld>
            <a:endParaRPr lang="en-US" altLang="zh-TW"/>
          </a:p>
        </p:txBody>
      </p:sp>
    </p:spTree>
    <p:extLst>
      <p:ext uri="{BB962C8B-B14F-4D97-AF65-F5344CB8AC3E}">
        <p14:creationId xmlns:p14="http://schemas.microsoft.com/office/powerpoint/2010/main" val="25286125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zh-TW" altLang="zh-TW"/>
          </a:p>
        </p:txBody>
      </p:sp>
      <p:sp>
        <p:nvSpPr>
          <p:cNvPr id="6" name="日期版面配置區 5"/>
          <p:cNvSpPr>
            <a:spLocks noGrp="1"/>
          </p:cNvSpPr>
          <p:nvPr>
            <p:ph type="dt"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2549AE54-05FB-4A75-A8D8-B0361AA54A0C}" type="slidenum">
              <a:rPr lang="en-US" altLang="zh-TW"/>
              <a:pPr/>
              <a:t>‹#›</a:t>
            </a:fld>
            <a:endParaRPr lang="en-US" altLang="zh-TW"/>
          </a:p>
        </p:txBody>
      </p:sp>
    </p:spTree>
    <p:extLst>
      <p:ext uri="{BB962C8B-B14F-4D97-AF65-F5344CB8AC3E}">
        <p14:creationId xmlns:p14="http://schemas.microsoft.com/office/powerpoint/2010/main" val="41661304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zh-TW" altLang="zh-TW"/>
          </a:p>
        </p:txBody>
      </p:sp>
      <p:sp>
        <p:nvSpPr>
          <p:cNvPr id="6" name="日期版面配置區 5"/>
          <p:cNvSpPr>
            <a:spLocks noGrp="1"/>
          </p:cNvSpPr>
          <p:nvPr>
            <p:ph type="dt"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E3A3D818-A65B-43CC-BF2F-00CB2C263F1E}" type="slidenum">
              <a:rPr lang="en-US" altLang="zh-TW"/>
              <a:pPr/>
              <a:t>‹#›</a:t>
            </a:fld>
            <a:endParaRPr lang="en-US" altLang="zh-TW"/>
          </a:p>
        </p:txBody>
      </p:sp>
    </p:spTree>
    <p:extLst>
      <p:ext uri="{BB962C8B-B14F-4D97-AF65-F5344CB8AC3E}">
        <p14:creationId xmlns:p14="http://schemas.microsoft.com/office/powerpoint/2010/main" val="395970639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247" name="Picture 223" descr="0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029200"/>
            <a:ext cx="1203325" cy="182880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gray">
          <a:xfrm>
            <a:off x="457200" y="1143000"/>
            <a:ext cx="8382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227" name="Rectangle 203"/>
          <p:cNvSpPr>
            <a:spLocks noChangeArrowheads="1"/>
          </p:cNvSpPr>
          <p:nvPr/>
        </p:nvSpPr>
        <p:spPr bwMode="gray">
          <a:xfrm>
            <a:off x="8755063" y="812800"/>
            <a:ext cx="388937" cy="387350"/>
          </a:xfrm>
          <a:prstGeom prst="rect">
            <a:avLst/>
          </a:prstGeom>
          <a:solidFill>
            <a:schemeClr val="hlink">
              <a:alpha val="60001"/>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1234" name="Rectangle 210"/>
          <p:cNvSpPr>
            <a:spLocks noChangeArrowheads="1"/>
          </p:cNvSpPr>
          <p:nvPr/>
        </p:nvSpPr>
        <p:spPr bwMode="gray">
          <a:xfrm>
            <a:off x="8755063" y="0"/>
            <a:ext cx="388937" cy="387350"/>
          </a:xfrm>
          <a:prstGeom prst="rect">
            <a:avLst/>
          </a:prstGeom>
          <a:solidFill>
            <a:schemeClr val="accent2">
              <a:alpha val="5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grpSp>
        <p:nvGrpSpPr>
          <p:cNvPr id="1251" name="Group 227"/>
          <p:cNvGrpSpPr>
            <a:grpSpLocks/>
          </p:cNvGrpSpPr>
          <p:nvPr/>
        </p:nvGrpSpPr>
        <p:grpSpPr bwMode="auto">
          <a:xfrm>
            <a:off x="0" y="0"/>
            <a:ext cx="792163" cy="801688"/>
            <a:chOff x="0" y="0"/>
            <a:chExt cx="499" cy="505"/>
          </a:xfrm>
        </p:grpSpPr>
        <p:sp>
          <p:nvSpPr>
            <p:cNvPr id="1236" name="Rectangle 212"/>
            <p:cNvSpPr>
              <a:spLocks noChangeArrowheads="1"/>
            </p:cNvSpPr>
            <p:nvPr userDrawn="1"/>
          </p:nvSpPr>
          <p:spPr bwMode="gray">
            <a:xfrm>
              <a:off x="254" y="261"/>
              <a:ext cx="245" cy="244"/>
            </a:xfrm>
            <a:prstGeom prst="rect">
              <a:avLst/>
            </a:prstGeom>
            <a:solidFill>
              <a:schemeClr val="accent2">
                <a:alpha val="5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1237" name="Rectangle 213"/>
            <p:cNvSpPr>
              <a:spLocks noChangeArrowheads="1"/>
            </p:cNvSpPr>
            <p:nvPr userDrawn="1"/>
          </p:nvSpPr>
          <p:spPr bwMode="gray">
            <a:xfrm>
              <a:off x="0" y="0"/>
              <a:ext cx="245" cy="244"/>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1238" name="Rectangle 214"/>
            <p:cNvSpPr>
              <a:spLocks noChangeArrowheads="1"/>
            </p:cNvSpPr>
            <p:nvPr userDrawn="1"/>
          </p:nvSpPr>
          <p:spPr bwMode="gray">
            <a:xfrm>
              <a:off x="0" y="256"/>
              <a:ext cx="245" cy="244"/>
            </a:xfrm>
            <a:prstGeom prst="rect">
              <a:avLst/>
            </a:prstGeom>
            <a:solidFill>
              <a:schemeClr val="accent1">
                <a:alpha val="5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grpSp>
      <p:grpSp>
        <p:nvGrpSpPr>
          <p:cNvPr id="1250" name="Group 226"/>
          <p:cNvGrpSpPr>
            <a:grpSpLocks/>
          </p:cNvGrpSpPr>
          <p:nvPr/>
        </p:nvGrpSpPr>
        <p:grpSpPr bwMode="auto">
          <a:xfrm>
            <a:off x="8348663" y="0"/>
            <a:ext cx="795337" cy="1201738"/>
            <a:chOff x="5259" y="0"/>
            <a:chExt cx="501" cy="757"/>
          </a:xfrm>
        </p:grpSpPr>
        <p:sp>
          <p:nvSpPr>
            <p:cNvPr id="1233" name="Rectangle 209"/>
            <p:cNvSpPr>
              <a:spLocks noChangeArrowheads="1"/>
            </p:cNvSpPr>
            <p:nvPr/>
          </p:nvSpPr>
          <p:spPr bwMode="gray">
            <a:xfrm>
              <a:off x="5515" y="256"/>
              <a:ext cx="245" cy="244"/>
            </a:xfrm>
            <a:prstGeom prst="rect">
              <a:avLst/>
            </a:prstGeom>
            <a:solidFill>
              <a:schemeClr val="accent1">
                <a:alpha val="7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1235" name="Rectangle 211"/>
            <p:cNvSpPr>
              <a:spLocks noChangeArrowheads="1"/>
            </p:cNvSpPr>
            <p:nvPr/>
          </p:nvSpPr>
          <p:spPr bwMode="gray">
            <a:xfrm>
              <a:off x="5259" y="256"/>
              <a:ext cx="245" cy="244"/>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1239" name="Rectangle 215" descr="03"/>
            <p:cNvSpPr>
              <a:spLocks noChangeArrowheads="1"/>
            </p:cNvSpPr>
            <p:nvPr/>
          </p:nvSpPr>
          <p:spPr bwMode="gray">
            <a:xfrm>
              <a:off x="5514" y="512"/>
              <a:ext cx="246" cy="245"/>
            </a:xfrm>
            <a:prstGeom prst="rect">
              <a:avLst/>
            </a:prstGeom>
            <a:blipFill dpi="0" rotWithShape="1">
              <a:blip r:embed="rId16"/>
              <a:srcRect/>
              <a:stretch>
                <a:fillRect/>
              </a:stretch>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sp>
          <p:nvSpPr>
            <p:cNvPr id="1242" name="Rectangle 218" descr="02"/>
            <p:cNvSpPr>
              <a:spLocks noChangeArrowheads="1"/>
            </p:cNvSpPr>
            <p:nvPr/>
          </p:nvSpPr>
          <p:spPr bwMode="gray">
            <a:xfrm>
              <a:off x="5515" y="0"/>
              <a:ext cx="245" cy="242"/>
            </a:xfrm>
            <a:prstGeom prst="rect">
              <a:avLst/>
            </a:prstGeom>
            <a:blipFill dpi="0" rotWithShape="1">
              <a:blip r:embed="rId17"/>
              <a:srcRect/>
              <a:stretch>
                <a:fillRect/>
              </a:stretch>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TW" altLang="en-US"/>
            </a:p>
          </p:txBody>
        </p:sp>
      </p:grpSp>
      <p:sp>
        <p:nvSpPr>
          <p:cNvPr id="1026" name="Rectangle 2"/>
          <p:cNvSpPr>
            <a:spLocks noGrp="1" noChangeArrowheads="1"/>
          </p:cNvSpPr>
          <p:nvPr>
            <p:ph type="title"/>
          </p:nvPr>
        </p:nvSpPr>
        <p:spPr bwMode="gray">
          <a:xfrm>
            <a:off x="819150" y="285750"/>
            <a:ext cx="7410450" cy="563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244" name="Rectangle 220"/>
          <p:cNvSpPr>
            <a:spLocks noGrp="1" noChangeArrowheads="1"/>
          </p:cNvSpPr>
          <p:nvPr>
            <p:ph type="ftr" sz="quarter" idx="3"/>
          </p:nvPr>
        </p:nvSpPr>
        <p:spPr bwMode="gray">
          <a:xfrm>
            <a:off x="4191000" y="6438900"/>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700">
                <a:solidFill>
                  <a:srgbClr val="000000"/>
                </a:solidFill>
              </a:defRPr>
            </a:lvl1pPr>
          </a:lstStyle>
          <a:p>
            <a:endParaRPr lang="zh-TW" altLang="zh-TW"/>
          </a:p>
        </p:txBody>
      </p:sp>
      <p:sp>
        <p:nvSpPr>
          <p:cNvPr id="1245" name="Rectangle 221"/>
          <p:cNvSpPr>
            <a:spLocks noGrp="1" noChangeArrowheads="1"/>
          </p:cNvSpPr>
          <p:nvPr>
            <p:ph type="dt" sz="quarter" idx="2"/>
          </p:nvPr>
        </p:nvSpPr>
        <p:spPr bwMode="auto">
          <a:xfrm>
            <a:off x="6553200" y="64389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新細明體" panose="02020500000000000000" pitchFamily="18" charset="-120"/>
              </a:defRPr>
            </a:lvl1pPr>
          </a:lstStyle>
          <a:p>
            <a:endParaRPr lang="en-US" altLang="zh-TW"/>
          </a:p>
        </p:txBody>
      </p:sp>
      <p:sp>
        <p:nvSpPr>
          <p:cNvPr id="1246" name="Rectangle 222"/>
          <p:cNvSpPr>
            <a:spLocks noGrp="1" noChangeArrowheads="1"/>
          </p:cNvSpPr>
          <p:nvPr>
            <p:ph type="sldNum" sz="quarter" idx="4"/>
          </p:nvPr>
        </p:nvSpPr>
        <p:spPr bwMode="auto">
          <a:xfrm>
            <a:off x="8534400" y="6419850"/>
            <a:ext cx="457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新細明體" panose="02020500000000000000" pitchFamily="18" charset="-120"/>
              </a:defRPr>
            </a:lvl1pPr>
          </a:lstStyle>
          <a:p>
            <a:fld id="{035A3ACA-36DE-4866-B6D5-703327FF2F90}"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51"/>
                                        </p:tgtEl>
                                      </p:cBhvr>
                                    </p:animEffect>
                                    <p:animScale>
                                      <p:cBhvr>
                                        <p:cTn id="7" dur="250" autoRev="1" fill="hold"/>
                                        <p:tgtEl>
                                          <p:spTgt spid="1251"/>
                                        </p:tgtEl>
                                      </p:cBhvr>
                                      <p:by x="105000" y="105000"/>
                                    </p:animScale>
                                  </p:childTnLst>
                                </p:cTn>
                              </p:par>
                            </p:childTnLst>
                          </p:cTn>
                        </p:par>
                        <p:par>
                          <p:cTn id="8" fill="hold" nodeType="afterGroup">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250"/>
                                        </p:tgtEl>
                                      </p:cBhvr>
                                    </p:animEffect>
                                    <p:animScale>
                                      <p:cBhvr>
                                        <p:cTn id="11" dur="250" autoRev="1" fill="hold"/>
                                        <p:tgtEl>
                                          <p:spTgt spid="12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rtl="0" eaLnBrk="1" fontAlgn="base" hangingPunct="1">
        <a:spcBef>
          <a:spcPct val="0"/>
        </a:spcBef>
        <a:spcAft>
          <a:spcPct val="0"/>
        </a:spcAft>
        <a:defRPr sz="3000" b="1" kern="1200">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Verdana" panose="020B0604030504040204" pitchFamily="34" charset="0"/>
        </a:defRPr>
      </a:lvl2pPr>
      <a:lvl3pPr algn="l" rtl="0" eaLnBrk="1" fontAlgn="base" hangingPunct="1">
        <a:spcBef>
          <a:spcPct val="0"/>
        </a:spcBef>
        <a:spcAft>
          <a:spcPct val="0"/>
        </a:spcAft>
        <a:defRPr sz="3000" b="1">
          <a:solidFill>
            <a:schemeClr val="tx2"/>
          </a:solidFill>
          <a:latin typeface="Verdana" panose="020B0604030504040204" pitchFamily="34" charset="0"/>
        </a:defRPr>
      </a:lvl3pPr>
      <a:lvl4pPr algn="l" rtl="0" eaLnBrk="1" fontAlgn="base" hangingPunct="1">
        <a:spcBef>
          <a:spcPct val="0"/>
        </a:spcBef>
        <a:spcAft>
          <a:spcPct val="0"/>
        </a:spcAft>
        <a:defRPr sz="3000" b="1">
          <a:solidFill>
            <a:schemeClr val="tx2"/>
          </a:solidFill>
          <a:latin typeface="Verdana" panose="020B0604030504040204" pitchFamily="34" charset="0"/>
        </a:defRPr>
      </a:lvl4pPr>
      <a:lvl5pPr algn="l" rtl="0" eaLnBrk="1" fontAlgn="base" hangingPunct="1">
        <a:spcBef>
          <a:spcPct val="0"/>
        </a:spcBef>
        <a:spcAft>
          <a:spcPct val="0"/>
        </a:spcAft>
        <a:defRPr sz="3000" b="1">
          <a:solidFill>
            <a:schemeClr val="tx2"/>
          </a:solidFill>
          <a:latin typeface="Verdana" panose="020B0604030504040204" pitchFamily="34" charset="0"/>
        </a:defRPr>
      </a:lvl5pPr>
      <a:lvl6pPr marL="457200" algn="l" rtl="0" eaLnBrk="1" fontAlgn="base" hangingPunct="1">
        <a:spcBef>
          <a:spcPct val="0"/>
        </a:spcBef>
        <a:spcAft>
          <a:spcPct val="0"/>
        </a:spcAft>
        <a:defRPr sz="3000" b="1">
          <a:solidFill>
            <a:schemeClr val="tx2"/>
          </a:solidFill>
          <a:latin typeface="Verdana" panose="020B0604030504040204" pitchFamily="34" charset="0"/>
        </a:defRPr>
      </a:lvl6pPr>
      <a:lvl7pPr marL="914400" algn="l" rtl="0" eaLnBrk="1" fontAlgn="base" hangingPunct="1">
        <a:spcBef>
          <a:spcPct val="0"/>
        </a:spcBef>
        <a:spcAft>
          <a:spcPct val="0"/>
        </a:spcAft>
        <a:defRPr sz="3000" b="1">
          <a:solidFill>
            <a:schemeClr val="tx2"/>
          </a:solidFill>
          <a:latin typeface="Verdana" panose="020B0604030504040204" pitchFamily="34" charset="0"/>
        </a:defRPr>
      </a:lvl7pPr>
      <a:lvl8pPr marL="1371600" algn="l" rtl="0" eaLnBrk="1" fontAlgn="base" hangingPunct="1">
        <a:spcBef>
          <a:spcPct val="0"/>
        </a:spcBef>
        <a:spcAft>
          <a:spcPct val="0"/>
        </a:spcAft>
        <a:defRPr sz="3000" b="1">
          <a:solidFill>
            <a:schemeClr val="tx2"/>
          </a:solidFill>
          <a:latin typeface="Verdana" panose="020B0604030504040204" pitchFamily="34" charset="0"/>
        </a:defRPr>
      </a:lvl8pPr>
      <a:lvl9pPr marL="1828800" algn="l" rtl="0" eaLnBrk="1" fontAlgn="base" hangingPunct="1">
        <a:spcBef>
          <a:spcPct val="0"/>
        </a:spcBef>
        <a:spcAft>
          <a:spcPct val="0"/>
        </a:spcAft>
        <a:defRPr sz="3000" b="1">
          <a:solidFill>
            <a:schemeClr val="tx2"/>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kern="12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anose="05000000000000000000" pitchFamily="2" charset="2"/>
        <a:buChar char="§"/>
        <a:defRPr sz="2800" kern="1200">
          <a:solidFill>
            <a:srgbClr val="000000"/>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hlink"/>
        </a:buClr>
        <a:buChar char="•"/>
        <a:defRPr sz="2400" kern="1200">
          <a:solidFill>
            <a:srgbClr val="000000"/>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rgbClr val="000000"/>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C:\Users\andy1688\Desktop\logo2.gif"/>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16632"/>
            <a:ext cx="5629275" cy="1228970"/>
          </a:xfrm>
          <a:prstGeom prst="rect">
            <a:avLst/>
          </a:prstGeom>
          <a:noFill/>
          <a:ln>
            <a:noFill/>
          </a:ln>
        </p:spPr>
      </p:pic>
      <p:sp>
        <p:nvSpPr>
          <p:cNvPr id="5" name="矩形 4"/>
          <p:cNvSpPr/>
          <p:nvPr/>
        </p:nvSpPr>
        <p:spPr>
          <a:xfrm>
            <a:off x="1143846" y="2132856"/>
            <a:ext cx="6840761" cy="2246769"/>
          </a:xfrm>
          <a:prstGeom prst="rect">
            <a:avLst/>
          </a:prstGeom>
        </p:spPr>
        <p:txBody>
          <a:bodyPr wrap="square">
            <a:spAutoFit/>
            <a:scene3d>
              <a:camera prst="orthographicFront"/>
              <a:lightRig rig="threePt" dir="t"/>
            </a:scene3d>
            <a:sp3d extrusionH="57150" contourW="25400">
              <a:bevelT w="82550" h="38100" prst="coolSlant"/>
              <a:extrusionClr>
                <a:srgbClr val="539FC5"/>
              </a:extrusionClr>
              <a:contourClr>
                <a:schemeClr val="tx2">
                  <a:lumMod val="60000"/>
                  <a:lumOff val="40000"/>
                </a:schemeClr>
              </a:contourClr>
            </a:sp3d>
          </a:bodyPr>
          <a:lstStyle/>
          <a:p>
            <a:pPr>
              <a:lnSpc>
                <a:spcPts val="3600"/>
              </a:lnSpc>
              <a:spcBef>
                <a:spcPts val="3000"/>
              </a:spcBef>
              <a:spcAft>
                <a:spcPts val="0"/>
              </a:spcAft>
            </a:pPr>
            <a:r>
              <a:rPr lang="zh-TW" altLang="en-US" sz="7200" kern="100" dirty="0" smtClean="0">
                <a:solidFill>
                  <a:srgbClr val="D7181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rPr>
              <a:t>職場經驗分享─</a:t>
            </a:r>
            <a:endParaRPr lang="en-US" altLang="zh-TW" sz="7200" kern="100" dirty="0" smtClean="0">
              <a:solidFill>
                <a:srgbClr val="D7181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endParaRPr>
          </a:p>
          <a:p>
            <a:pPr>
              <a:lnSpc>
                <a:spcPts val="3600"/>
              </a:lnSpc>
              <a:spcBef>
                <a:spcPts val="3000"/>
              </a:spcBef>
              <a:spcAft>
                <a:spcPts val="0"/>
              </a:spcAft>
            </a:pPr>
            <a:endParaRPr lang="en-US" altLang="zh-TW" sz="7200" kern="100" dirty="0" smtClean="0">
              <a:solidFill>
                <a:srgbClr val="D7181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endParaRPr>
          </a:p>
          <a:p>
            <a:pPr>
              <a:lnSpc>
                <a:spcPts val="3600"/>
              </a:lnSpc>
              <a:spcBef>
                <a:spcPts val="3000"/>
              </a:spcBef>
              <a:spcAft>
                <a:spcPts val="0"/>
              </a:spcAft>
            </a:pPr>
            <a:r>
              <a:rPr lang="zh-TW" altLang="en-US" sz="7200" kern="100" dirty="0" smtClean="0">
                <a:solidFill>
                  <a:srgbClr val="D7181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rPr>
              <a:t>在台銀的二十年</a:t>
            </a:r>
            <a:endParaRPr lang="zh-TW" altLang="zh-TW" sz="7200" kern="100" dirty="0">
              <a:solidFill>
                <a:srgbClr val="D7181F"/>
              </a:solidFill>
              <a:effectLst/>
              <a:latin typeface="標楷體" panose="03000509000000000000" pitchFamily="65" charset="-120"/>
              <a:ea typeface="標楷體" panose="03000509000000000000" pitchFamily="65" charset="-120"/>
            </a:endParaRPr>
          </a:p>
        </p:txBody>
      </p:sp>
      <p:sp>
        <p:nvSpPr>
          <p:cNvPr id="9" name="矩形 8"/>
          <p:cNvSpPr/>
          <p:nvPr/>
        </p:nvSpPr>
        <p:spPr>
          <a:xfrm>
            <a:off x="0" y="4379625"/>
            <a:ext cx="7776864" cy="1754326"/>
          </a:xfrm>
          <a:prstGeom prst="rect">
            <a:avLst/>
          </a:prstGeom>
        </p:spPr>
        <p:txBody>
          <a:bodyPr wrap="square">
            <a:spAutoFit/>
            <a:scene3d>
              <a:camera prst="orthographicFront"/>
              <a:lightRig rig="threePt" dir="t"/>
            </a:scene3d>
            <a:sp3d extrusionH="57150" contourW="63500">
              <a:bevelT w="38100" h="38100" prst="slope"/>
              <a:contourClr>
                <a:srgbClr val="FFFF00"/>
              </a:contourClr>
            </a:sp3d>
          </a:bodyPr>
          <a:lstStyle/>
          <a:p>
            <a:pPr indent="1143000">
              <a:spcAft>
                <a:spcPts val="0"/>
              </a:spcAft>
            </a:pPr>
            <a:r>
              <a:rPr lang="zh-TW" altLang="en-US" sz="5400" kern="100" dirty="0" smtClean="0">
                <a:solidFill>
                  <a:srgbClr val="FF00FF"/>
                </a:solidFill>
                <a:effectLst>
                  <a:outerShdw blurRad="50800" dist="38100" dir="2700000" algn="tl">
                    <a:srgbClr val="000000">
                      <a:alpha val="40000"/>
                    </a:srgbClr>
                  </a:outerShdw>
                </a:effectLst>
                <a:latin typeface="Times New Roman" panose="02020603050405020304" pitchFamily="18" charset="0"/>
                <a:ea typeface="標楷體" panose="03000509000000000000" pitchFamily="65" charset="-120"/>
              </a:rPr>
              <a:t>臺灣銀行初級襄理</a:t>
            </a:r>
            <a:endParaRPr lang="en-US" altLang="zh-TW" sz="5400" kern="100" dirty="0" smtClean="0">
              <a:solidFill>
                <a:srgbClr val="FF00FF"/>
              </a:solidFill>
              <a:effectLst>
                <a:outerShdw blurRad="50800" dist="38100" dir="2700000" algn="tl">
                  <a:srgbClr val="000000">
                    <a:alpha val="40000"/>
                  </a:srgbClr>
                </a:outerShdw>
              </a:effectLst>
              <a:latin typeface="Times New Roman" panose="02020603050405020304" pitchFamily="18" charset="0"/>
              <a:ea typeface="標楷體" panose="03000509000000000000" pitchFamily="65" charset="-120"/>
            </a:endParaRPr>
          </a:p>
          <a:p>
            <a:pPr indent="1143000">
              <a:spcAft>
                <a:spcPts val="0"/>
              </a:spcAft>
            </a:pPr>
            <a:r>
              <a:rPr lang="zh-TW" altLang="zh-TW" sz="5400" kern="100" dirty="0" smtClean="0">
                <a:solidFill>
                  <a:srgbClr val="FF00FF"/>
                </a:solidFill>
                <a:effectLst>
                  <a:outerShdw blurRad="50800" dist="38100" dir="2700000" algn="tl">
                    <a:srgbClr val="000000">
                      <a:alpha val="40000"/>
                    </a:srgbClr>
                  </a:outerShdw>
                </a:effectLst>
                <a:latin typeface="Times New Roman" panose="02020603050405020304" pitchFamily="18" charset="0"/>
                <a:ea typeface="標楷體" panose="03000509000000000000" pitchFamily="65" charset="-120"/>
              </a:rPr>
              <a:t>陳 </a:t>
            </a:r>
            <a:r>
              <a:rPr lang="zh-TW" altLang="zh-TW" sz="5400" kern="100" dirty="0">
                <a:solidFill>
                  <a:srgbClr val="FF00FF"/>
                </a:solidFill>
                <a:effectLst>
                  <a:outerShdw blurRad="50800" dist="38100" dir="2700000" algn="tl">
                    <a:srgbClr val="000000">
                      <a:alpha val="40000"/>
                    </a:srgbClr>
                  </a:outerShdw>
                </a:effectLst>
                <a:latin typeface="Times New Roman" panose="02020603050405020304" pitchFamily="18" charset="0"/>
                <a:ea typeface="標楷體" panose="03000509000000000000" pitchFamily="65" charset="-120"/>
              </a:rPr>
              <a:t>建 安</a:t>
            </a:r>
            <a:endParaRPr lang="zh-TW" altLang="zh-TW" sz="5400" kern="100" dirty="0">
              <a:solidFill>
                <a:srgbClr val="FF00FF"/>
              </a:solidFill>
              <a:effectLst/>
              <a:latin typeface="Times New Roman" panose="02020603050405020304" pitchFamily="18" charset="0"/>
              <a:ea typeface="新細明體" panose="02020500000000000000" pitchFamily="18" charset="-120"/>
            </a:endParaRPr>
          </a:p>
        </p:txBody>
      </p:sp>
      <p:sp>
        <p:nvSpPr>
          <p:cNvPr id="11" name="矩形 10"/>
          <p:cNvSpPr/>
          <p:nvPr/>
        </p:nvSpPr>
        <p:spPr>
          <a:xfrm>
            <a:off x="2195736" y="6021288"/>
            <a:ext cx="4464496" cy="553998"/>
          </a:xfrm>
          <a:prstGeom prst="rect">
            <a:avLst/>
          </a:prstGeom>
        </p:spPr>
        <p:txBody>
          <a:bodyPr wrap="square">
            <a:spAutoFit/>
          </a:bodyPr>
          <a:lstStyle/>
          <a:p>
            <a:pPr algn="dist">
              <a:spcBef>
                <a:spcPts val="1800"/>
              </a:spcBef>
              <a:spcAft>
                <a:spcPts val="0"/>
              </a:spcAft>
            </a:pPr>
            <a:r>
              <a:rPr lang="zh-TW" altLang="zh-TW" sz="3000" kern="100" dirty="0">
                <a:effectLst>
                  <a:outerShdw blurRad="50800" dist="38100" dir="2700000" algn="tl">
                    <a:srgbClr val="000000">
                      <a:alpha val="40000"/>
                    </a:srgbClr>
                  </a:outerShdw>
                </a:effectLst>
                <a:latin typeface="Times New Roman" panose="02020603050405020304" pitchFamily="18" charset="0"/>
                <a:ea typeface="標楷體" panose="03000509000000000000" pitchFamily="65" charset="-120"/>
              </a:rPr>
              <a:t>中華民國</a:t>
            </a:r>
            <a:r>
              <a:rPr lang="en-US" altLang="zh-TW" sz="3000" kern="100" dirty="0" smtClean="0">
                <a:effectLst>
                  <a:outerShdw blurRad="50800" dist="38100" dir="2700000" algn="tl">
                    <a:srgbClr val="000000">
                      <a:alpha val="40000"/>
                    </a:srgbClr>
                  </a:outerShdw>
                </a:effectLst>
                <a:latin typeface="Times New Roman" panose="02020603050405020304" pitchFamily="18" charset="0"/>
                <a:ea typeface="標楷體" panose="03000509000000000000" pitchFamily="65" charset="-120"/>
              </a:rPr>
              <a:t>109</a:t>
            </a:r>
            <a:r>
              <a:rPr lang="zh-TW" altLang="zh-TW" sz="3000" kern="100" dirty="0" smtClean="0">
                <a:effectLst>
                  <a:outerShdw blurRad="50800" dist="38100" dir="2700000" algn="tl">
                    <a:srgbClr val="000000">
                      <a:alpha val="40000"/>
                    </a:srgbClr>
                  </a:outerShdw>
                </a:effectLst>
                <a:latin typeface="Times New Roman" panose="02020603050405020304" pitchFamily="18" charset="0"/>
                <a:ea typeface="標楷體" panose="03000509000000000000" pitchFamily="65" charset="-120"/>
              </a:rPr>
              <a:t>年</a:t>
            </a:r>
            <a:r>
              <a:rPr lang="en-US" altLang="zh-TW" sz="3000" kern="100" dirty="0" smtClean="0">
                <a:effectLst>
                  <a:outerShdw blurRad="50800" dist="38100" dir="2700000" algn="tl">
                    <a:srgbClr val="000000">
                      <a:alpha val="40000"/>
                    </a:srgbClr>
                  </a:outerShdw>
                </a:effectLst>
                <a:latin typeface="Times New Roman" panose="02020603050405020304" pitchFamily="18" charset="0"/>
                <a:ea typeface="標楷體" panose="03000509000000000000" pitchFamily="65" charset="-120"/>
              </a:rPr>
              <a:t>11</a:t>
            </a:r>
            <a:r>
              <a:rPr lang="zh-TW" altLang="zh-TW" sz="3000" kern="100" dirty="0" smtClean="0">
                <a:effectLst>
                  <a:outerShdw blurRad="50800" dist="38100" dir="2700000" algn="tl">
                    <a:srgbClr val="000000">
                      <a:alpha val="40000"/>
                    </a:srgbClr>
                  </a:outerShdw>
                </a:effectLst>
                <a:latin typeface="Times New Roman" panose="02020603050405020304" pitchFamily="18" charset="0"/>
                <a:ea typeface="標楷體" panose="03000509000000000000" pitchFamily="65" charset="-120"/>
              </a:rPr>
              <a:t>月</a:t>
            </a:r>
            <a:r>
              <a:rPr lang="en-US" altLang="zh-TW" sz="3000" kern="100" dirty="0" smtClean="0">
                <a:effectLst>
                  <a:outerShdw blurRad="50800" dist="38100" dir="2700000" algn="tl">
                    <a:srgbClr val="000000">
                      <a:alpha val="40000"/>
                    </a:srgbClr>
                  </a:outerShdw>
                </a:effectLst>
                <a:latin typeface="Times New Roman" panose="02020603050405020304" pitchFamily="18" charset="0"/>
                <a:ea typeface="標楷體" panose="03000509000000000000" pitchFamily="65" charset="-120"/>
              </a:rPr>
              <a:t>05</a:t>
            </a:r>
            <a:r>
              <a:rPr lang="zh-TW" altLang="zh-TW" sz="3000" kern="100" dirty="0" smtClean="0">
                <a:effectLst>
                  <a:outerShdw blurRad="50800" dist="38100" dir="2700000" algn="tl">
                    <a:srgbClr val="000000">
                      <a:alpha val="40000"/>
                    </a:srgbClr>
                  </a:outerShdw>
                </a:effectLst>
                <a:latin typeface="Times New Roman" panose="02020603050405020304" pitchFamily="18" charset="0"/>
                <a:ea typeface="標楷體" panose="03000509000000000000" pitchFamily="65" charset="-120"/>
              </a:rPr>
              <a:t>日</a:t>
            </a:r>
            <a:endParaRPr lang="zh-TW" altLang="zh-TW" sz="1200" kern="100" dirty="0">
              <a:effectLst/>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63709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二、銀行部門及業務簡介</a:t>
            </a:r>
            <a:endParaRPr lang="en-US" altLang="zh-TW" dirty="0">
              <a:latin typeface="標楷體" panose="03000509000000000000" pitchFamily="65" charset="-120"/>
              <a:ea typeface="標楷體" panose="03000509000000000000" pitchFamily="65" charset="-120"/>
            </a:endParaRPr>
          </a:p>
        </p:txBody>
      </p:sp>
      <p:grpSp>
        <p:nvGrpSpPr>
          <p:cNvPr id="3" name="群組 2"/>
          <p:cNvGrpSpPr/>
          <p:nvPr/>
        </p:nvGrpSpPr>
        <p:grpSpPr>
          <a:xfrm>
            <a:off x="142977" y="1179393"/>
            <a:ext cx="2790389" cy="3816424"/>
            <a:chOff x="467518" y="1196752"/>
            <a:chExt cx="2587625" cy="2952328"/>
          </a:xfrm>
        </p:grpSpPr>
        <p:sp>
          <p:nvSpPr>
            <p:cNvPr id="439331" name="AutoShape 35"/>
            <p:cNvSpPr>
              <a:spLocks noChangeArrowheads="1"/>
            </p:cNvSpPr>
            <p:nvPr/>
          </p:nvSpPr>
          <p:spPr bwMode="gray">
            <a:xfrm>
              <a:off x="467518" y="1466231"/>
              <a:ext cx="2587625" cy="2682849"/>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TW" altLang="en-US"/>
            </a:p>
          </p:txBody>
        </p:sp>
        <p:grpSp>
          <p:nvGrpSpPr>
            <p:cNvPr id="439332" name="Group 36"/>
            <p:cNvGrpSpPr>
              <a:grpSpLocks/>
            </p:cNvGrpSpPr>
            <p:nvPr/>
          </p:nvGrpSpPr>
          <p:grpSpPr bwMode="auto">
            <a:xfrm>
              <a:off x="565943" y="1196752"/>
              <a:ext cx="2355850" cy="562836"/>
              <a:chOff x="301" y="2071"/>
              <a:chExt cx="1484" cy="330"/>
            </a:xfrm>
          </p:grpSpPr>
          <p:sp>
            <p:nvSpPr>
              <p:cNvPr id="439333" name="AutoShape 37"/>
              <p:cNvSpPr>
                <a:spLocks noChangeArrowheads="1"/>
              </p:cNvSpPr>
              <p:nvPr/>
            </p:nvSpPr>
            <p:spPr bwMode="ltGray">
              <a:xfrm>
                <a:off x="301" y="2071"/>
                <a:ext cx="1484" cy="330"/>
              </a:xfrm>
              <a:prstGeom prst="roundRect">
                <a:avLst>
                  <a:gd name="adj" fmla="val 16667"/>
                </a:avLst>
              </a:prstGeom>
              <a:solidFill>
                <a:schemeClr val="hlink"/>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TW" altLang="en-US"/>
              </a:p>
            </p:txBody>
          </p:sp>
          <p:sp>
            <p:nvSpPr>
              <p:cNvPr id="439334" name="AutoShape 38"/>
              <p:cNvSpPr>
                <a:spLocks noChangeArrowheads="1"/>
              </p:cNvSpPr>
              <p:nvPr/>
            </p:nvSpPr>
            <p:spPr bwMode="ltGray">
              <a:xfrm>
                <a:off x="324"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zh-TW" altLang="en-US"/>
              </a:p>
            </p:txBody>
          </p:sp>
        </p:grpSp>
        <p:sp>
          <p:nvSpPr>
            <p:cNvPr id="439335" name="Rectangle 39"/>
            <p:cNvSpPr>
              <a:spLocks noChangeArrowheads="1"/>
            </p:cNvSpPr>
            <p:nvPr/>
          </p:nvSpPr>
          <p:spPr bwMode="black">
            <a:xfrm>
              <a:off x="822856" y="1261563"/>
              <a:ext cx="1826141" cy="45237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3200" b="1" dirty="0" smtClean="0">
                  <a:solidFill>
                    <a:srgbClr val="FFFFFF"/>
                  </a:solidFill>
                  <a:latin typeface="標楷體" panose="03000509000000000000" pitchFamily="65" charset="-120"/>
                  <a:ea typeface="標楷體" panose="03000509000000000000" pitchFamily="65" charset="-120"/>
                </a:rPr>
                <a:t>存匯部門</a:t>
              </a:r>
              <a:endParaRPr lang="en-US" altLang="zh-TW" sz="3200" b="1" dirty="0">
                <a:solidFill>
                  <a:srgbClr val="FFFFFF"/>
                </a:solidFill>
                <a:latin typeface="標楷體" panose="03000509000000000000" pitchFamily="65" charset="-120"/>
                <a:ea typeface="標楷體" panose="03000509000000000000" pitchFamily="65" charset="-120"/>
              </a:endParaRPr>
            </a:p>
          </p:txBody>
        </p:sp>
        <p:sp>
          <p:nvSpPr>
            <p:cNvPr id="439338" name="Text Box 42"/>
            <p:cNvSpPr txBox="1">
              <a:spLocks noChangeArrowheads="1"/>
            </p:cNvSpPr>
            <p:nvPr/>
          </p:nvSpPr>
          <p:spPr bwMode="gray">
            <a:xfrm>
              <a:off x="602456" y="1909500"/>
              <a:ext cx="2262187" cy="207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zh-TW" altLang="en-US" sz="2400" b="1" dirty="0" smtClean="0">
                  <a:solidFill>
                    <a:srgbClr val="539FC5"/>
                  </a:solidFill>
                  <a:latin typeface="標楷體" panose="03000509000000000000" pitchFamily="65" charset="-120"/>
                  <a:ea typeface="標楷體" panose="03000509000000000000" pitchFamily="65" charset="-120"/>
                </a:rPr>
                <a:t>開戶：成年人</a:t>
              </a:r>
              <a:r>
                <a:rPr lang="zh-TW" altLang="en-US" sz="2400" b="1" dirty="0" smtClean="0">
                  <a:solidFill>
                    <a:srgbClr val="FF0000"/>
                  </a:solidFill>
                  <a:latin typeface="標楷體" panose="03000509000000000000" pitchFamily="65" charset="-120"/>
                  <a:ea typeface="標楷體" panose="03000509000000000000" pitchFamily="65" charset="-120"/>
                </a:rPr>
                <a:t>本人</a:t>
              </a:r>
              <a:r>
                <a:rPr lang="zh-TW" altLang="en-US" sz="2400" b="1" dirty="0" smtClean="0">
                  <a:solidFill>
                    <a:srgbClr val="539FC5"/>
                  </a:solidFill>
                  <a:latin typeface="標楷體" panose="03000509000000000000" pitchFamily="65" charset="-120"/>
                  <a:ea typeface="標楷體" panose="03000509000000000000" pitchFamily="65" charset="-120"/>
                </a:rPr>
                <a:t>持身分證正本及第二證件以有照片者為優先</a:t>
              </a:r>
              <a:r>
                <a:rPr lang="en-US" altLang="zh-TW" sz="2400" b="1" dirty="0" smtClean="0">
                  <a:solidFill>
                    <a:srgbClr val="539FC5"/>
                  </a:solidFill>
                  <a:latin typeface="標楷體" panose="03000509000000000000" pitchFamily="65" charset="-120"/>
                  <a:ea typeface="標楷體" panose="03000509000000000000" pitchFamily="65" charset="-120"/>
                </a:rPr>
                <a:t>(</a:t>
              </a:r>
              <a:r>
                <a:rPr lang="zh-TW" altLang="en-US" sz="2400" b="1" dirty="0" smtClean="0">
                  <a:solidFill>
                    <a:srgbClr val="539FC5"/>
                  </a:solidFill>
                  <a:latin typeface="標楷體" panose="03000509000000000000" pitchFamily="65" charset="-120"/>
                  <a:ea typeface="標楷體" panose="03000509000000000000" pitchFamily="65" charset="-120"/>
                </a:rPr>
                <a:t>例如：健保卡及學生證等</a:t>
              </a:r>
              <a:r>
                <a:rPr lang="en-US" altLang="zh-TW" sz="2400" b="1" dirty="0" smtClean="0">
                  <a:solidFill>
                    <a:srgbClr val="539FC5"/>
                  </a:solidFill>
                  <a:latin typeface="標楷體" panose="03000509000000000000" pitchFamily="65" charset="-120"/>
                  <a:ea typeface="標楷體" panose="03000509000000000000" pitchFamily="65" charset="-120"/>
                </a:rPr>
                <a:t>)</a:t>
              </a:r>
              <a:r>
                <a:rPr lang="zh-TW" altLang="en-US" sz="2400" b="1" dirty="0" smtClean="0">
                  <a:solidFill>
                    <a:srgbClr val="539FC5"/>
                  </a:solidFill>
                  <a:latin typeface="標楷體" panose="03000509000000000000" pitchFamily="65" charset="-120"/>
                  <a:ea typeface="標楷體" panose="03000509000000000000" pitchFamily="65" charset="-120"/>
                </a:rPr>
                <a:t>。</a:t>
              </a:r>
              <a:endParaRPr lang="en-US" altLang="zh-TW" sz="2400" b="1" dirty="0">
                <a:solidFill>
                  <a:srgbClr val="539FC5"/>
                </a:solidFill>
                <a:latin typeface="標楷體" panose="03000509000000000000" pitchFamily="65" charset="-120"/>
                <a:ea typeface="標楷體" panose="03000509000000000000" pitchFamily="65" charset="-120"/>
              </a:endParaRPr>
            </a:p>
          </p:txBody>
        </p:sp>
      </p:gr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9</a:t>
            </a:fld>
            <a:endParaRPr lang="en-US" altLang="zh-TW"/>
          </a:p>
        </p:txBody>
      </p:sp>
      <p:grpSp>
        <p:nvGrpSpPr>
          <p:cNvPr id="31" name="群組 30"/>
          <p:cNvGrpSpPr/>
          <p:nvPr/>
        </p:nvGrpSpPr>
        <p:grpSpPr>
          <a:xfrm>
            <a:off x="3200861" y="1179393"/>
            <a:ext cx="2811300" cy="3816424"/>
            <a:chOff x="467518" y="1196752"/>
            <a:chExt cx="2587625" cy="2952328"/>
          </a:xfrm>
        </p:grpSpPr>
        <p:sp>
          <p:nvSpPr>
            <p:cNvPr id="32" name="AutoShape 35"/>
            <p:cNvSpPr>
              <a:spLocks noChangeArrowheads="1"/>
            </p:cNvSpPr>
            <p:nvPr/>
          </p:nvSpPr>
          <p:spPr bwMode="gray">
            <a:xfrm>
              <a:off x="467518" y="1466231"/>
              <a:ext cx="2587625" cy="2682849"/>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TW" altLang="en-US"/>
            </a:p>
          </p:txBody>
        </p:sp>
        <p:grpSp>
          <p:nvGrpSpPr>
            <p:cNvPr id="33" name="Group 36"/>
            <p:cNvGrpSpPr>
              <a:grpSpLocks/>
            </p:cNvGrpSpPr>
            <p:nvPr/>
          </p:nvGrpSpPr>
          <p:grpSpPr bwMode="auto">
            <a:xfrm>
              <a:off x="565943" y="1196752"/>
              <a:ext cx="2355850" cy="562836"/>
              <a:chOff x="301" y="2071"/>
              <a:chExt cx="1484" cy="330"/>
            </a:xfrm>
          </p:grpSpPr>
          <p:sp>
            <p:nvSpPr>
              <p:cNvPr id="36" name="AutoShape 37"/>
              <p:cNvSpPr>
                <a:spLocks noChangeArrowheads="1"/>
              </p:cNvSpPr>
              <p:nvPr/>
            </p:nvSpPr>
            <p:spPr bwMode="ltGray">
              <a:xfrm>
                <a:off x="301" y="2071"/>
                <a:ext cx="1484" cy="330"/>
              </a:xfrm>
              <a:prstGeom prst="roundRect">
                <a:avLst>
                  <a:gd name="adj" fmla="val 16667"/>
                </a:avLst>
              </a:prstGeom>
              <a:solidFill>
                <a:schemeClr val="hlink"/>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TW" altLang="en-US"/>
              </a:p>
            </p:txBody>
          </p:sp>
          <p:sp>
            <p:nvSpPr>
              <p:cNvPr id="37" name="AutoShape 38"/>
              <p:cNvSpPr>
                <a:spLocks noChangeArrowheads="1"/>
              </p:cNvSpPr>
              <p:nvPr/>
            </p:nvSpPr>
            <p:spPr bwMode="ltGray">
              <a:xfrm>
                <a:off x="324"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zh-TW" altLang="en-US"/>
              </a:p>
            </p:txBody>
          </p:sp>
        </p:grpSp>
        <p:sp>
          <p:nvSpPr>
            <p:cNvPr id="34" name="Rectangle 39"/>
            <p:cNvSpPr>
              <a:spLocks noChangeArrowheads="1"/>
            </p:cNvSpPr>
            <p:nvPr/>
          </p:nvSpPr>
          <p:spPr bwMode="black">
            <a:xfrm>
              <a:off x="822856" y="1261563"/>
              <a:ext cx="1826141" cy="45237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3200" b="1" dirty="0">
                  <a:solidFill>
                    <a:srgbClr val="FFFFFF"/>
                  </a:solidFill>
                  <a:latin typeface="標楷體" panose="03000509000000000000" pitchFamily="65" charset="-120"/>
                  <a:ea typeface="標楷體" panose="03000509000000000000" pitchFamily="65" charset="-120"/>
                </a:rPr>
                <a:t>存匯部門</a:t>
              </a:r>
              <a:endParaRPr lang="en-US" altLang="zh-TW" sz="3200" b="1" dirty="0">
                <a:solidFill>
                  <a:srgbClr val="FFFFFF"/>
                </a:solidFill>
                <a:latin typeface="標楷體" panose="03000509000000000000" pitchFamily="65" charset="-120"/>
                <a:ea typeface="標楷體" panose="03000509000000000000" pitchFamily="65" charset="-120"/>
              </a:endParaRPr>
            </a:p>
          </p:txBody>
        </p:sp>
        <p:sp>
          <p:nvSpPr>
            <p:cNvPr id="35" name="Text Box 42"/>
            <p:cNvSpPr txBox="1">
              <a:spLocks noChangeArrowheads="1"/>
            </p:cNvSpPr>
            <p:nvPr/>
          </p:nvSpPr>
          <p:spPr bwMode="gray">
            <a:xfrm>
              <a:off x="630237" y="1909500"/>
              <a:ext cx="2245520" cy="149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zh-TW" altLang="en-US" sz="2400" b="1" dirty="0">
                  <a:solidFill>
                    <a:srgbClr val="539FC5"/>
                  </a:solidFill>
                  <a:latin typeface="標楷體" panose="03000509000000000000" pitchFamily="65" charset="-120"/>
                  <a:ea typeface="標楷體" panose="03000509000000000000" pitchFamily="65" charset="-120"/>
                </a:rPr>
                <a:t>存款</a:t>
              </a:r>
              <a:r>
                <a:rPr lang="zh-TW" altLang="en-US" sz="2400" b="1" dirty="0" smtClean="0">
                  <a:solidFill>
                    <a:srgbClr val="539FC5"/>
                  </a:solidFill>
                  <a:latin typeface="標楷體" panose="03000509000000000000" pitchFamily="65" charset="-120"/>
                  <a:ea typeface="標楷體" panose="03000509000000000000" pitchFamily="65" charset="-120"/>
                </a:rPr>
                <a:t>種類（依</a:t>
              </a:r>
              <a:r>
                <a:rPr lang="zh-TW" altLang="en-US" sz="2400" b="1" dirty="0" smtClean="0">
                  <a:solidFill>
                    <a:srgbClr val="FF0000"/>
                  </a:solidFill>
                  <a:latin typeface="標楷體" panose="03000509000000000000" pitchFamily="65" charset="-120"/>
                  <a:ea typeface="標楷體" panose="03000509000000000000" pitchFamily="65" charset="-120"/>
                </a:rPr>
                <a:t>銀行法</a:t>
              </a:r>
              <a:r>
                <a:rPr lang="zh-TW" altLang="en-US" sz="2400" b="1" dirty="0" smtClean="0">
                  <a:solidFill>
                    <a:srgbClr val="539FC5"/>
                  </a:solidFill>
                  <a:latin typeface="標楷體" panose="03000509000000000000" pitchFamily="65" charset="-120"/>
                  <a:ea typeface="標楷體" panose="03000509000000000000" pitchFamily="65" charset="-120"/>
                </a:rPr>
                <a:t>分類）</a:t>
              </a:r>
              <a:endParaRPr lang="en-US" altLang="zh-TW" sz="2400" b="1" dirty="0" smtClean="0">
                <a:solidFill>
                  <a:srgbClr val="539FC5"/>
                </a:solidFill>
                <a:latin typeface="標楷體" panose="03000509000000000000" pitchFamily="65" charset="-120"/>
                <a:ea typeface="標楷體" panose="03000509000000000000" pitchFamily="65" charset="-120"/>
              </a:endParaRPr>
            </a:p>
            <a:p>
              <a:pPr algn="l" eaLnBrk="0" hangingPunct="0"/>
              <a:r>
                <a:rPr lang="zh-TW" altLang="en-US" sz="2400" b="1" dirty="0" smtClean="0">
                  <a:solidFill>
                    <a:srgbClr val="539FC5"/>
                  </a:solidFill>
                  <a:latin typeface="標楷體" panose="03000509000000000000" pitchFamily="65" charset="-120"/>
                  <a:ea typeface="標楷體" panose="03000509000000000000" pitchFamily="65" charset="-120"/>
                </a:rPr>
                <a:t>支票</a:t>
              </a:r>
              <a:r>
                <a:rPr lang="zh-TW" altLang="en-US" sz="2400" b="1" dirty="0">
                  <a:solidFill>
                    <a:srgbClr val="539FC5"/>
                  </a:solidFill>
                  <a:latin typeface="標楷體" panose="03000509000000000000" pitchFamily="65" charset="-120"/>
                  <a:ea typeface="標楷體" panose="03000509000000000000" pitchFamily="65" charset="-120"/>
                </a:rPr>
                <a:t>存款</a:t>
              </a:r>
              <a:r>
                <a:rPr lang="zh-TW" altLang="en-US" sz="2400" b="1" dirty="0" smtClean="0">
                  <a:solidFill>
                    <a:srgbClr val="539FC5"/>
                  </a:solidFill>
                  <a:latin typeface="標楷體" panose="03000509000000000000" pitchFamily="65" charset="-120"/>
                  <a:ea typeface="標楷體" panose="03000509000000000000" pitchFamily="65" charset="-120"/>
                </a:rPr>
                <a:t>。</a:t>
              </a:r>
              <a:endParaRPr lang="en-US" altLang="zh-TW" sz="2400" b="1" dirty="0" smtClean="0">
                <a:solidFill>
                  <a:srgbClr val="539FC5"/>
                </a:solidFill>
                <a:latin typeface="標楷體" panose="03000509000000000000" pitchFamily="65" charset="-120"/>
                <a:ea typeface="標楷體" panose="03000509000000000000" pitchFamily="65" charset="-120"/>
              </a:endParaRPr>
            </a:p>
            <a:p>
              <a:pPr algn="l" eaLnBrk="0" hangingPunct="0"/>
              <a:r>
                <a:rPr lang="zh-TW" altLang="en-US" sz="2400" b="1" dirty="0" smtClean="0">
                  <a:solidFill>
                    <a:srgbClr val="539FC5"/>
                  </a:solidFill>
                  <a:latin typeface="標楷體" panose="03000509000000000000" pitchFamily="65" charset="-120"/>
                  <a:ea typeface="標楷體" panose="03000509000000000000" pitchFamily="65" charset="-120"/>
                </a:rPr>
                <a:t>活期存款。</a:t>
              </a:r>
              <a:endParaRPr lang="en-US" altLang="zh-TW" sz="2400" b="1" dirty="0" smtClean="0">
                <a:solidFill>
                  <a:srgbClr val="539FC5"/>
                </a:solidFill>
                <a:latin typeface="標楷體" panose="03000509000000000000" pitchFamily="65" charset="-120"/>
                <a:ea typeface="標楷體" panose="03000509000000000000" pitchFamily="65" charset="-120"/>
              </a:endParaRPr>
            </a:p>
            <a:p>
              <a:pPr algn="l" eaLnBrk="0" hangingPunct="0"/>
              <a:r>
                <a:rPr lang="zh-TW" altLang="en-US" sz="2400" b="1" dirty="0" smtClean="0">
                  <a:solidFill>
                    <a:srgbClr val="539FC5"/>
                  </a:solidFill>
                  <a:latin typeface="標楷體" panose="03000509000000000000" pitchFamily="65" charset="-120"/>
                  <a:ea typeface="標楷體" panose="03000509000000000000" pitchFamily="65" charset="-120"/>
                </a:rPr>
                <a:t>定期存款</a:t>
              </a:r>
              <a:r>
                <a:rPr lang="zh-TW" altLang="en-US" sz="2400" b="1" dirty="0">
                  <a:solidFill>
                    <a:srgbClr val="539FC5"/>
                  </a:solidFill>
                  <a:latin typeface="標楷體" panose="03000509000000000000" pitchFamily="65" charset="-120"/>
                  <a:ea typeface="標楷體" panose="03000509000000000000" pitchFamily="65" charset="-120"/>
                </a:rPr>
                <a:t>。</a:t>
              </a:r>
              <a:endParaRPr lang="en-US" altLang="zh-TW" sz="2400" b="1" dirty="0">
                <a:solidFill>
                  <a:srgbClr val="539FC5"/>
                </a:solidFill>
                <a:latin typeface="標楷體" panose="03000509000000000000" pitchFamily="65" charset="-120"/>
                <a:ea typeface="標楷體" panose="03000509000000000000" pitchFamily="65" charset="-120"/>
              </a:endParaRPr>
            </a:p>
          </p:txBody>
        </p:sp>
      </p:grpSp>
      <p:grpSp>
        <p:nvGrpSpPr>
          <p:cNvPr id="18" name="群組 17"/>
          <p:cNvGrpSpPr/>
          <p:nvPr/>
        </p:nvGrpSpPr>
        <p:grpSpPr>
          <a:xfrm>
            <a:off x="6279656" y="1162034"/>
            <a:ext cx="2614334" cy="3816424"/>
            <a:chOff x="467518" y="1196752"/>
            <a:chExt cx="2587625" cy="2952328"/>
          </a:xfrm>
        </p:grpSpPr>
        <p:sp>
          <p:nvSpPr>
            <p:cNvPr id="19" name="AutoShape 35"/>
            <p:cNvSpPr>
              <a:spLocks noChangeArrowheads="1"/>
            </p:cNvSpPr>
            <p:nvPr/>
          </p:nvSpPr>
          <p:spPr bwMode="gray">
            <a:xfrm>
              <a:off x="467518" y="1466231"/>
              <a:ext cx="2587625" cy="2682849"/>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TW" altLang="en-US"/>
            </a:p>
          </p:txBody>
        </p:sp>
        <p:grpSp>
          <p:nvGrpSpPr>
            <p:cNvPr id="20" name="Group 36"/>
            <p:cNvGrpSpPr>
              <a:grpSpLocks/>
            </p:cNvGrpSpPr>
            <p:nvPr/>
          </p:nvGrpSpPr>
          <p:grpSpPr bwMode="auto">
            <a:xfrm>
              <a:off x="565943" y="1196752"/>
              <a:ext cx="2355850" cy="562836"/>
              <a:chOff x="301" y="2071"/>
              <a:chExt cx="1484" cy="330"/>
            </a:xfrm>
          </p:grpSpPr>
          <p:sp>
            <p:nvSpPr>
              <p:cNvPr id="23" name="AutoShape 37"/>
              <p:cNvSpPr>
                <a:spLocks noChangeArrowheads="1"/>
              </p:cNvSpPr>
              <p:nvPr/>
            </p:nvSpPr>
            <p:spPr bwMode="ltGray">
              <a:xfrm>
                <a:off x="301" y="2071"/>
                <a:ext cx="1484" cy="330"/>
              </a:xfrm>
              <a:prstGeom prst="roundRect">
                <a:avLst>
                  <a:gd name="adj" fmla="val 16667"/>
                </a:avLst>
              </a:prstGeom>
              <a:solidFill>
                <a:schemeClr val="hlink"/>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TW" altLang="en-US"/>
              </a:p>
            </p:txBody>
          </p:sp>
          <p:sp>
            <p:nvSpPr>
              <p:cNvPr id="24" name="AutoShape 38"/>
              <p:cNvSpPr>
                <a:spLocks noChangeArrowheads="1"/>
              </p:cNvSpPr>
              <p:nvPr/>
            </p:nvSpPr>
            <p:spPr bwMode="ltGray">
              <a:xfrm>
                <a:off x="324"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zh-TW" altLang="en-US"/>
              </a:p>
            </p:txBody>
          </p:sp>
        </p:grpSp>
        <p:sp>
          <p:nvSpPr>
            <p:cNvPr id="21" name="Rectangle 39"/>
            <p:cNvSpPr>
              <a:spLocks noChangeArrowheads="1"/>
            </p:cNvSpPr>
            <p:nvPr/>
          </p:nvSpPr>
          <p:spPr bwMode="black">
            <a:xfrm>
              <a:off x="822856" y="1261563"/>
              <a:ext cx="1826141" cy="45237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3200" b="1" dirty="0" smtClean="0">
                  <a:solidFill>
                    <a:srgbClr val="FFFFFF"/>
                  </a:solidFill>
                  <a:latin typeface="標楷體" panose="03000509000000000000" pitchFamily="65" charset="-120"/>
                  <a:ea typeface="標楷體" panose="03000509000000000000" pitchFamily="65" charset="-120"/>
                </a:rPr>
                <a:t>存匯部門</a:t>
              </a:r>
              <a:endParaRPr lang="en-US" altLang="zh-TW" sz="3200" b="1" dirty="0">
                <a:solidFill>
                  <a:srgbClr val="FFFFFF"/>
                </a:solidFill>
                <a:latin typeface="標楷體" panose="03000509000000000000" pitchFamily="65" charset="-120"/>
                <a:ea typeface="標楷體" panose="03000509000000000000" pitchFamily="65" charset="-120"/>
              </a:endParaRPr>
            </a:p>
          </p:txBody>
        </p:sp>
        <p:sp>
          <p:nvSpPr>
            <p:cNvPr id="22" name="Text Box 42"/>
            <p:cNvSpPr txBox="1">
              <a:spLocks noChangeArrowheads="1"/>
            </p:cNvSpPr>
            <p:nvPr/>
          </p:nvSpPr>
          <p:spPr bwMode="gray">
            <a:xfrm>
              <a:off x="602456" y="1909500"/>
              <a:ext cx="2262187" cy="178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zh-TW" altLang="en-US" sz="2400" b="1" dirty="0">
                  <a:solidFill>
                    <a:srgbClr val="539FC5"/>
                  </a:solidFill>
                  <a:latin typeface="標楷體" panose="03000509000000000000" pitchFamily="65" charset="-120"/>
                  <a:ea typeface="標楷體" panose="03000509000000000000" pitchFamily="65" charset="-120"/>
                </a:rPr>
                <a:t>匯款</a:t>
              </a:r>
              <a:r>
                <a:rPr lang="zh-TW" altLang="en-US" sz="2400" b="1" dirty="0" smtClean="0">
                  <a:solidFill>
                    <a:srgbClr val="539FC5"/>
                  </a:solidFill>
                  <a:latin typeface="標楷體" panose="03000509000000000000" pitchFamily="65" charset="-120"/>
                  <a:ea typeface="標楷體" panose="03000509000000000000" pitchFamily="65" charset="-120"/>
                </a:rPr>
                <a:t>：需注意「</a:t>
              </a:r>
              <a:r>
                <a:rPr lang="zh-TW" altLang="en-US" sz="2400" b="1" dirty="0">
                  <a:solidFill>
                    <a:srgbClr val="FF0000"/>
                  </a:solidFill>
                  <a:latin typeface="標楷體" panose="03000509000000000000" pitchFamily="65" charset="-120"/>
                  <a:ea typeface="標楷體" panose="03000509000000000000" pitchFamily="65" charset="-120"/>
                </a:rPr>
                <a:t>帳戶名稱</a:t>
              </a:r>
              <a:r>
                <a:rPr lang="zh-TW" altLang="en-US" sz="2400" b="1" dirty="0">
                  <a:solidFill>
                    <a:srgbClr val="539FC5"/>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銀行名稱</a:t>
              </a:r>
              <a:r>
                <a:rPr lang="zh-TW" altLang="en-US" sz="2400" b="1" dirty="0">
                  <a:solidFill>
                    <a:srgbClr val="539FC5"/>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分行名稱</a:t>
              </a:r>
              <a:r>
                <a:rPr lang="zh-TW" altLang="en-US" sz="2400" b="1" dirty="0" smtClean="0">
                  <a:solidFill>
                    <a:srgbClr val="539FC5"/>
                  </a:solidFill>
                  <a:latin typeface="標楷體" panose="03000509000000000000" pitchFamily="65" charset="-120"/>
                  <a:ea typeface="標楷體" panose="03000509000000000000" pitchFamily="65" charset="-120"/>
                </a:rPr>
                <a:t>」及「</a:t>
              </a:r>
              <a:r>
                <a:rPr lang="zh-TW" altLang="en-US" sz="2400" b="1" dirty="0">
                  <a:solidFill>
                    <a:srgbClr val="FF0000"/>
                  </a:solidFill>
                  <a:latin typeface="標楷體" panose="03000509000000000000" pitchFamily="65" charset="-120"/>
                  <a:ea typeface="標楷體" panose="03000509000000000000" pitchFamily="65" charset="-120"/>
                </a:rPr>
                <a:t>銀行帳號</a:t>
              </a:r>
              <a:r>
                <a:rPr lang="zh-TW" altLang="en-US" sz="2400" b="1" dirty="0" smtClean="0">
                  <a:solidFill>
                    <a:srgbClr val="539FC5"/>
                  </a:solidFill>
                  <a:latin typeface="標楷體" panose="03000509000000000000" pitchFamily="65" charset="-120"/>
                  <a:ea typeface="標楷體" panose="03000509000000000000" pitchFamily="65" charset="-120"/>
                </a:rPr>
                <a:t>」。</a:t>
              </a:r>
              <a:endParaRPr lang="en-US" altLang="zh-TW" sz="2400" b="1" dirty="0">
                <a:solidFill>
                  <a:srgbClr val="539FC5"/>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176423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819150" y="260812"/>
            <a:ext cx="7410450" cy="563563"/>
          </a:xfrm>
        </p:spPr>
        <p:txBody>
          <a:bodyPr/>
          <a:lstStyle/>
          <a:p>
            <a:r>
              <a:rPr lang="zh-TW" altLang="en-US" dirty="0" smtClean="0">
                <a:latin typeface="標楷體" panose="03000509000000000000" pitchFamily="65" charset="-120"/>
                <a:ea typeface="標楷體" panose="03000509000000000000" pitchFamily="65" charset="-120"/>
              </a:rPr>
              <a:t>二、</a:t>
            </a:r>
            <a:r>
              <a:rPr lang="zh-TW" altLang="en-US" dirty="0">
                <a:latin typeface="標楷體" panose="03000509000000000000" pitchFamily="65" charset="-120"/>
                <a:ea typeface="標楷體" panose="03000509000000000000" pitchFamily="65" charset="-120"/>
              </a:rPr>
              <a:t>銀行部門及業務簡介</a:t>
            </a: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10</a:t>
            </a:fld>
            <a:endParaRPr lang="en-US" altLang="zh-TW"/>
          </a:p>
        </p:txBody>
      </p:sp>
      <p:grpSp>
        <p:nvGrpSpPr>
          <p:cNvPr id="3" name="群組 2"/>
          <p:cNvGrpSpPr/>
          <p:nvPr/>
        </p:nvGrpSpPr>
        <p:grpSpPr>
          <a:xfrm>
            <a:off x="85437" y="1060201"/>
            <a:ext cx="2776104" cy="4817071"/>
            <a:chOff x="85437" y="1060201"/>
            <a:chExt cx="2776104" cy="4817071"/>
          </a:xfrm>
        </p:grpSpPr>
        <p:sp>
          <p:nvSpPr>
            <p:cNvPr id="30" name="AutoShape 25"/>
            <p:cNvSpPr>
              <a:spLocks noChangeArrowheads="1"/>
            </p:cNvSpPr>
            <p:nvPr/>
          </p:nvSpPr>
          <p:spPr bwMode="gray">
            <a:xfrm>
              <a:off x="85437" y="1329680"/>
              <a:ext cx="2776104" cy="4547592"/>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TW" altLang="en-US"/>
            </a:p>
          </p:txBody>
        </p:sp>
        <p:grpSp>
          <p:nvGrpSpPr>
            <p:cNvPr id="31" name="Group 31"/>
            <p:cNvGrpSpPr>
              <a:grpSpLocks/>
            </p:cNvGrpSpPr>
            <p:nvPr/>
          </p:nvGrpSpPr>
          <p:grpSpPr bwMode="auto">
            <a:xfrm>
              <a:off x="196562" y="1060201"/>
              <a:ext cx="2447896" cy="815002"/>
              <a:chOff x="2140" y="2071"/>
              <a:chExt cx="1484" cy="330"/>
            </a:xfrm>
          </p:grpSpPr>
          <p:sp>
            <p:nvSpPr>
              <p:cNvPr id="32" name="AutoShape 32"/>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TW" altLang="en-US"/>
              </a:p>
            </p:txBody>
          </p:sp>
          <p:sp>
            <p:nvSpPr>
              <p:cNvPr id="33" name="AutoShape 33"/>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zh-TW" altLang="en-US"/>
              </a:p>
            </p:txBody>
          </p:sp>
        </p:grpSp>
        <p:sp>
          <p:nvSpPr>
            <p:cNvPr id="34" name="Rectangle 34"/>
            <p:cNvSpPr>
              <a:spLocks noChangeArrowheads="1"/>
            </p:cNvSpPr>
            <p:nvPr/>
          </p:nvSpPr>
          <p:spPr bwMode="black">
            <a:xfrm>
              <a:off x="453478" y="1125012"/>
              <a:ext cx="1897491"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200" b="1" dirty="0" smtClean="0">
                  <a:solidFill>
                    <a:srgbClr val="FFFFFF"/>
                  </a:solidFill>
                  <a:latin typeface="標楷體" panose="03000509000000000000" pitchFamily="65" charset="-120"/>
                  <a:ea typeface="標楷體" panose="03000509000000000000" pitchFamily="65" charset="-120"/>
                </a:rPr>
                <a:t>外匯部門</a:t>
              </a:r>
              <a:endParaRPr lang="en-US" altLang="zh-TW" sz="3200" b="1" dirty="0">
                <a:solidFill>
                  <a:srgbClr val="FFFFFF"/>
                </a:solidFill>
                <a:latin typeface="標楷體" panose="03000509000000000000" pitchFamily="65" charset="-120"/>
                <a:ea typeface="標楷體" panose="03000509000000000000" pitchFamily="65" charset="-120"/>
              </a:endParaRPr>
            </a:p>
          </p:txBody>
        </p:sp>
        <p:sp>
          <p:nvSpPr>
            <p:cNvPr id="35" name="Text Box 43"/>
            <p:cNvSpPr txBox="1">
              <a:spLocks noChangeArrowheads="1"/>
            </p:cNvSpPr>
            <p:nvPr/>
          </p:nvSpPr>
          <p:spPr bwMode="gray">
            <a:xfrm>
              <a:off x="156874" y="1948798"/>
              <a:ext cx="2604601" cy="36317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TW" sz="1600" b="1" dirty="0" smtClean="0">
                  <a:solidFill>
                    <a:srgbClr val="000000"/>
                  </a:solidFill>
                  <a:latin typeface="Calibri" panose="020F0502020204030204" pitchFamily="34" charset="0"/>
                  <a:ea typeface="新細明體" panose="02020500000000000000" pitchFamily="18" charset="-120"/>
                </a:rPr>
                <a:t> </a:t>
              </a:r>
              <a:r>
                <a:rPr lang="zh-TW" altLang="en-US" sz="2000" b="1" dirty="0">
                  <a:solidFill>
                    <a:srgbClr val="000000"/>
                  </a:solidFill>
                  <a:latin typeface="標楷體" panose="03000509000000000000" pitchFamily="65" charset="-120"/>
                  <a:ea typeface="標楷體" panose="03000509000000000000" pitchFamily="65" charset="-120"/>
                </a:rPr>
                <a:t>外幣現鈔買賣</a:t>
              </a:r>
              <a:r>
                <a:rPr lang="zh-TW" altLang="en-US" sz="2000" b="1" dirty="0" smtClean="0">
                  <a:solidFill>
                    <a:srgbClr val="000000"/>
                  </a:solidFill>
                  <a:latin typeface="標楷體" panose="03000509000000000000" pitchFamily="65" charset="-120"/>
                  <a:ea typeface="標楷體" panose="03000509000000000000" pitchFamily="65" charset="-120"/>
                </a:rPr>
                <a:t>：</a:t>
              </a:r>
              <a:endParaRPr lang="en-US" altLang="zh-TW" sz="2000" b="1" dirty="0" smtClean="0">
                <a:solidFill>
                  <a:srgbClr val="000000"/>
                </a:solidFill>
                <a:latin typeface="標楷體" panose="03000509000000000000" pitchFamily="65" charset="-120"/>
                <a:ea typeface="標楷體" panose="03000509000000000000" pitchFamily="65" charset="-120"/>
              </a:endParaRPr>
            </a:p>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提供</a:t>
              </a:r>
              <a:r>
                <a:rPr lang="zh-TW" altLang="en-US" sz="2000" b="1" dirty="0">
                  <a:solidFill>
                    <a:srgbClr val="000000"/>
                  </a:solidFill>
                  <a:latin typeface="標楷體" panose="03000509000000000000" pitchFamily="65" charset="-120"/>
                  <a:ea typeface="標楷體" panose="03000509000000000000" pitchFamily="65" charset="-120"/>
                </a:rPr>
                <a:t>兌換服務之外幣幣別計有</a:t>
              </a:r>
              <a:r>
                <a:rPr lang="zh-TW" altLang="en-US" sz="2000" b="1" dirty="0" smtClean="0">
                  <a:solidFill>
                    <a:srgbClr val="000000"/>
                  </a:solidFill>
                  <a:latin typeface="標楷體" panose="03000509000000000000" pitchFamily="65" charset="-120"/>
                  <a:ea typeface="標楷體" panose="03000509000000000000" pitchFamily="65" charset="-120"/>
                </a:rPr>
                <a:t>：</a:t>
              </a:r>
              <a:r>
                <a:rPr lang="zh-TW" altLang="en-US" sz="2000" b="1" dirty="0" smtClean="0">
                  <a:solidFill>
                    <a:srgbClr val="FF0000"/>
                  </a:solidFill>
                  <a:latin typeface="標楷體" panose="03000509000000000000" pitchFamily="65" charset="-120"/>
                  <a:ea typeface="標楷體" panose="03000509000000000000" pitchFamily="65" charset="-120"/>
                </a:rPr>
                <a:t>美金</a:t>
              </a:r>
              <a:r>
                <a:rPr lang="zh-TW" altLang="en-US" sz="2000" b="1" dirty="0">
                  <a:solidFill>
                    <a:srgbClr val="000000"/>
                  </a:solidFill>
                  <a:latin typeface="標楷體" panose="03000509000000000000" pitchFamily="65" charset="-120"/>
                  <a:ea typeface="標楷體" panose="03000509000000000000" pitchFamily="65" charset="-120"/>
                </a:rPr>
                <a:t>、</a:t>
              </a:r>
              <a:r>
                <a:rPr lang="zh-TW" altLang="en-US" sz="2000" b="1" dirty="0">
                  <a:solidFill>
                    <a:srgbClr val="FF0000"/>
                  </a:solidFill>
                  <a:latin typeface="標楷體" panose="03000509000000000000" pitchFamily="65" charset="-120"/>
                  <a:ea typeface="標楷體" panose="03000509000000000000" pitchFamily="65" charset="-120"/>
                </a:rPr>
                <a:t>港幣</a:t>
              </a:r>
              <a:r>
                <a:rPr lang="zh-TW" altLang="en-US" sz="2000" b="1" dirty="0">
                  <a:solidFill>
                    <a:srgbClr val="000000"/>
                  </a:solidFill>
                  <a:latin typeface="標楷體" panose="03000509000000000000" pitchFamily="65" charset="-120"/>
                  <a:ea typeface="標楷體" panose="03000509000000000000" pitchFamily="65" charset="-120"/>
                </a:rPr>
                <a:t>、英鎊、澳幣、加拿大幣、新加坡幣、瑞士法郎、</a:t>
              </a:r>
              <a:r>
                <a:rPr lang="zh-TW" altLang="en-US" sz="2000" b="1" dirty="0">
                  <a:solidFill>
                    <a:srgbClr val="FF0000"/>
                  </a:solidFill>
                  <a:latin typeface="標楷體" panose="03000509000000000000" pitchFamily="65" charset="-120"/>
                  <a:ea typeface="標楷體" panose="03000509000000000000" pitchFamily="65" charset="-120"/>
                </a:rPr>
                <a:t>日圓</a:t>
              </a:r>
              <a:r>
                <a:rPr lang="zh-TW" altLang="en-US" sz="2000" b="1" dirty="0">
                  <a:solidFill>
                    <a:srgbClr val="000000"/>
                  </a:solidFill>
                  <a:latin typeface="標楷體" panose="03000509000000000000" pitchFamily="65" charset="-120"/>
                  <a:ea typeface="標楷體" panose="03000509000000000000" pitchFamily="65" charset="-120"/>
                </a:rPr>
                <a:t>、瑞典幣、紐西蘭幣、泰幣、菲國比索、印尼幣、歐元、韓元、越南盾、馬來幣及</a:t>
              </a:r>
              <a:r>
                <a:rPr lang="zh-TW" altLang="en-US" sz="2000" b="1" dirty="0" smtClean="0">
                  <a:solidFill>
                    <a:srgbClr val="FF0000"/>
                  </a:solidFill>
                  <a:latin typeface="標楷體" panose="03000509000000000000" pitchFamily="65" charset="-120"/>
                  <a:ea typeface="標楷體" panose="03000509000000000000" pitchFamily="65" charset="-120"/>
                </a:rPr>
                <a:t>人民幣共</a:t>
              </a:r>
              <a:r>
                <a:rPr lang="en-US" altLang="zh-TW" sz="2000" b="1" dirty="0">
                  <a:solidFill>
                    <a:srgbClr val="FF0000"/>
                  </a:solidFill>
                  <a:latin typeface="標楷體" panose="03000509000000000000" pitchFamily="65" charset="-120"/>
                  <a:ea typeface="標楷體" panose="03000509000000000000" pitchFamily="65" charset="-120"/>
                </a:rPr>
                <a:t>18</a:t>
              </a:r>
              <a:r>
                <a:rPr lang="zh-TW" altLang="en-US" sz="2000" b="1" dirty="0" smtClean="0">
                  <a:solidFill>
                    <a:srgbClr val="FF0000"/>
                  </a:solidFill>
                  <a:latin typeface="標楷體" panose="03000509000000000000" pitchFamily="65" charset="-120"/>
                  <a:ea typeface="標楷體" panose="03000509000000000000" pitchFamily="65" charset="-120"/>
                </a:rPr>
                <a:t>種。</a:t>
              </a:r>
              <a:endParaRPr lang="en-US" altLang="zh-TW" sz="2000" b="1" dirty="0">
                <a:solidFill>
                  <a:srgbClr val="FF0000"/>
                </a:solidFill>
                <a:latin typeface="標楷體" panose="03000509000000000000" pitchFamily="65" charset="-120"/>
                <a:ea typeface="標楷體" panose="03000509000000000000" pitchFamily="65" charset="-120"/>
              </a:endParaRPr>
            </a:p>
          </p:txBody>
        </p:sp>
      </p:grpSp>
      <p:grpSp>
        <p:nvGrpSpPr>
          <p:cNvPr id="2" name="群組 1"/>
          <p:cNvGrpSpPr/>
          <p:nvPr/>
        </p:nvGrpSpPr>
        <p:grpSpPr>
          <a:xfrm>
            <a:off x="3155030" y="1063419"/>
            <a:ext cx="2688727" cy="4813853"/>
            <a:chOff x="3155030" y="1063419"/>
            <a:chExt cx="2688727" cy="3952975"/>
          </a:xfrm>
        </p:grpSpPr>
        <p:sp>
          <p:nvSpPr>
            <p:cNvPr id="28" name="AutoShape 25"/>
            <p:cNvSpPr>
              <a:spLocks noChangeArrowheads="1"/>
            </p:cNvSpPr>
            <p:nvPr/>
          </p:nvSpPr>
          <p:spPr bwMode="gray">
            <a:xfrm>
              <a:off x="3155030" y="1332898"/>
              <a:ext cx="2688727" cy="3683496"/>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TW" altLang="en-US"/>
            </a:p>
          </p:txBody>
        </p:sp>
        <p:grpSp>
          <p:nvGrpSpPr>
            <p:cNvPr id="29" name="Group 31"/>
            <p:cNvGrpSpPr>
              <a:grpSpLocks/>
            </p:cNvGrpSpPr>
            <p:nvPr/>
          </p:nvGrpSpPr>
          <p:grpSpPr bwMode="auto">
            <a:xfrm>
              <a:off x="3266155" y="1063419"/>
              <a:ext cx="2447896" cy="815002"/>
              <a:chOff x="2140" y="2071"/>
              <a:chExt cx="1484" cy="330"/>
            </a:xfrm>
          </p:grpSpPr>
          <p:sp>
            <p:nvSpPr>
              <p:cNvPr id="48" name="AutoShape 32"/>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TW" altLang="en-US"/>
              </a:p>
            </p:txBody>
          </p:sp>
          <p:sp>
            <p:nvSpPr>
              <p:cNvPr id="49" name="AutoShape 33"/>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zh-TW" altLang="en-US"/>
              </a:p>
            </p:txBody>
          </p:sp>
        </p:grpSp>
        <p:sp>
          <p:nvSpPr>
            <p:cNvPr id="50" name="Rectangle 34"/>
            <p:cNvSpPr>
              <a:spLocks noChangeArrowheads="1"/>
            </p:cNvSpPr>
            <p:nvPr/>
          </p:nvSpPr>
          <p:spPr bwMode="black">
            <a:xfrm>
              <a:off x="3523071" y="1128230"/>
              <a:ext cx="1897491"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200" b="1" dirty="0" smtClean="0">
                  <a:solidFill>
                    <a:srgbClr val="FFFFFF"/>
                  </a:solidFill>
                  <a:latin typeface="標楷體" panose="03000509000000000000" pitchFamily="65" charset="-120"/>
                  <a:ea typeface="標楷體" panose="03000509000000000000" pitchFamily="65" charset="-120"/>
                </a:rPr>
                <a:t>外匯部門</a:t>
              </a:r>
              <a:endParaRPr lang="en-US" altLang="zh-TW" sz="3200" b="1" dirty="0">
                <a:solidFill>
                  <a:srgbClr val="FFFFFF"/>
                </a:solidFill>
                <a:latin typeface="標楷體" panose="03000509000000000000" pitchFamily="65" charset="-120"/>
                <a:ea typeface="標楷體" panose="03000509000000000000" pitchFamily="65" charset="-120"/>
              </a:endParaRPr>
            </a:p>
          </p:txBody>
        </p:sp>
        <p:sp>
          <p:nvSpPr>
            <p:cNvPr id="51" name="Text Box 43"/>
            <p:cNvSpPr txBox="1">
              <a:spLocks noChangeArrowheads="1"/>
            </p:cNvSpPr>
            <p:nvPr/>
          </p:nvSpPr>
          <p:spPr bwMode="gray">
            <a:xfrm>
              <a:off x="3226467" y="1952016"/>
              <a:ext cx="2604601" cy="178510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外幣存款種類：</a:t>
              </a:r>
              <a:endParaRPr lang="en-US" altLang="zh-TW" sz="2000" b="1" dirty="0" smtClean="0">
                <a:solidFill>
                  <a:srgbClr val="000000"/>
                </a:solidFill>
                <a:latin typeface="標楷體" panose="03000509000000000000" pitchFamily="65" charset="-120"/>
                <a:ea typeface="標楷體" panose="03000509000000000000" pitchFamily="65" charset="-120"/>
              </a:endParaRPr>
            </a:p>
            <a:p>
              <a:pPr algn="l">
                <a:spcBef>
                  <a:spcPct val="50000"/>
                </a:spcBef>
              </a:pPr>
              <a:r>
                <a:rPr lang="zh-TW" altLang="en-US" sz="2000" b="1" dirty="0">
                  <a:solidFill>
                    <a:srgbClr val="000000"/>
                  </a:solidFill>
                  <a:latin typeface="標楷體" panose="03000509000000000000" pitchFamily="65" charset="-120"/>
                  <a:ea typeface="標楷體" panose="03000509000000000000" pitchFamily="65" charset="-120"/>
                </a:rPr>
                <a:t>外匯</a:t>
              </a:r>
              <a:r>
                <a:rPr lang="zh-TW" altLang="en-US" sz="2000" b="1" dirty="0" smtClean="0">
                  <a:solidFill>
                    <a:srgbClr val="000000"/>
                  </a:solidFill>
                  <a:latin typeface="標楷體" panose="03000509000000000000" pitchFamily="65" charset="-120"/>
                  <a:ea typeface="標楷體" panose="03000509000000000000" pitchFamily="65" charset="-120"/>
                </a:rPr>
                <a:t>活期存款。</a:t>
              </a:r>
              <a:endParaRPr lang="en-US" altLang="zh-TW" sz="2000" b="1" dirty="0" smtClean="0">
                <a:solidFill>
                  <a:srgbClr val="000000"/>
                </a:solidFill>
                <a:latin typeface="標楷體" panose="03000509000000000000" pitchFamily="65" charset="-120"/>
                <a:ea typeface="標楷體" panose="03000509000000000000" pitchFamily="65" charset="-120"/>
              </a:endParaRPr>
            </a:p>
            <a:p>
              <a:pPr algn="l">
                <a:spcBef>
                  <a:spcPct val="50000"/>
                </a:spcBef>
              </a:pPr>
              <a:r>
                <a:rPr lang="zh-TW" altLang="en-US" sz="2000" b="1" dirty="0">
                  <a:solidFill>
                    <a:srgbClr val="000000"/>
                  </a:solidFill>
                  <a:latin typeface="標楷體" panose="03000509000000000000" pitchFamily="65" charset="-120"/>
                  <a:ea typeface="標楷體" panose="03000509000000000000" pitchFamily="65" charset="-120"/>
                </a:rPr>
                <a:t>外匯</a:t>
              </a:r>
              <a:r>
                <a:rPr lang="zh-TW" altLang="en-US" sz="2000" b="1" dirty="0" smtClean="0">
                  <a:solidFill>
                    <a:srgbClr val="000000"/>
                  </a:solidFill>
                  <a:latin typeface="標楷體" panose="03000509000000000000" pitchFamily="65" charset="-120"/>
                  <a:ea typeface="標楷體" panose="03000509000000000000" pitchFamily="65" charset="-120"/>
                </a:rPr>
                <a:t>定期存款。</a:t>
              </a:r>
              <a:r>
                <a:rPr lang="en-US" altLang="zh-TW" sz="2000" b="1" dirty="0" smtClean="0">
                  <a:solidFill>
                    <a:srgbClr val="000000"/>
                  </a:solidFill>
                  <a:latin typeface="標楷體" panose="03000509000000000000" pitchFamily="65" charset="-120"/>
                  <a:ea typeface="標楷體" panose="03000509000000000000" pitchFamily="65" charset="-120"/>
                </a:rPr>
                <a:t>	</a:t>
              </a:r>
            </a:p>
            <a:p>
              <a:pPr algn="l">
                <a:spcBef>
                  <a:spcPct val="50000"/>
                </a:spcBef>
              </a:pPr>
              <a:endParaRPr lang="en-US" altLang="zh-TW" sz="2000" b="1" dirty="0">
                <a:solidFill>
                  <a:srgbClr val="000000"/>
                </a:solidFill>
                <a:latin typeface="標楷體" panose="03000509000000000000" pitchFamily="65" charset="-120"/>
                <a:ea typeface="標楷體" panose="03000509000000000000" pitchFamily="65" charset="-120"/>
              </a:endParaRPr>
            </a:p>
          </p:txBody>
        </p:sp>
      </p:grpSp>
      <p:grpSp>
        <p:nvGrpSpPr>
          <p:cNvPr id="52" name="群組 51"/>
          <p:cNvGrpSpPr/>
          <p:nvPr/>
        </p:nvGrpSpPr>
        <p:grpSpPr>
          <a:xfrm>
            <a:off x="6233600" y="1060201"/>
            <a:ext cx="2688727" cy="4817071"/>
            <a:chOff x="3155030" y="1063419"/>
            <a:chExt cx="2688727" cy="3952975"/>
          </a:xfrm>
        </p:grpSpPr>
        <p:sp>
          <p:nvSpPr>
            <p:cNvPr id="53" name="AutoShape 25"/>
            <p:cNvSpPr>
              <a:spLocks noChangeArrowheads="1"/>
            </p:cNvSpPr>
            <p:nvPr/>
          </p:nvSpPr>
          <p:spPr bwMode="gray">
            <a:xfrm>
              <a:off x="3155030" y="1332898"/>
              <a:ext cx="2688727" cy="3683496"/>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TW" altLang="en-US"/>
            </a:p>
          </p:txBody>
        </p:sp>
        <p:grpSp>
          <p:nvGrpSpPr>
            <p:cNvPr id="54" name="Group 31"/>
            <p:cNvGrpSpPr>
              <a:grpSpLocks/>
            </p:cNvGrpSpPr>
            <p:nvPr/>
          </p:nvGrpSpPr>
          <p:grpSpPr bwMode="auto">
            <a:xfrm>
              <a:off x="3266155" y="1063419"/>
              <a:ext cx="2447896" cy="815002"/>
              <a:chOff x="2140" y="2071"/>
              <a:chExt cx="1484" cy="330"/>
            </a:xfrm>
          </p:grpSpPr>
          <p:sp>
            <p:nvSpPr>
              <p:cNvPr id="57" name="AutoShape 32"/>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TW" altLang="en-US"/>
              </a:p>
            </p:txBody>
          </p:sp>
          <p:sp>
            <p:nvSpPr>
              <p:cNvPr id="58" name="AutoShape 33"/>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zh-TW" altLang="en-US"/>
              </a:p>
            </p:txBody>
          </p:sp>
        </p:grpSp>
        <p:sp>
          <p:nvSpPr>
            <p:cNvPr id="55" name="Rectangle 34"/>
            <p:cNvSpPr>
              <a:spLocks noChangeArrowheads="1"/>
            </p:cNvSpPr>
            <p:nvPr/>
          </p:nvSpPr>
          <p:spPr bwMode="black">
            <a:xfrm>
              <a:off x="3523071" y="1128230"/>
              <a:ext cx="1897491"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200" b="1" dirty="0" smtClean="0">
                  <a:solidFill>
                    <a:srgbClr val="FFFFFF"/>
                  </a:solidFill>
                  <a:latin typeface="標楷體" panose="03000509000000000000" pitchFamily="65" charset="-120"/>
                  <a:ea typeface="標楷體" panose="03000509000000000000" pitchFamily="65" charset="-120"/>
                </a:rPr>
                <a:t>外匯部門</a:t>
              </a:r>
              <a:endParaRPr lang="en-US" altLang="zh-TW" sz="3200" b="1" dirty="0">
                <a:solidFill>
                  <a:srgbClr val="FFFFFF"/>
                </a:solidFill>
                <a:latin typeface="標楷體" panose="03000509000000000000" pitchFamily="65" charset="-120"/>
                <a:ea typeface="標楷體" panose="03000509000000000000" pitchFamily="65" charset="-120"/>
              </a:endParaRPr>
            </a:p>
          </p:txBody>
        </p:sp>
        <p:sp>
          <p:nvSpPr>
            <p:cNvPr id="56" name="Text Box 43"/>
            <p:cNvSpPr txBox="1">
              <a:spLocks noChangeArrowheads="1"/>
            </p:cNvSpPr>
            <p:nvPr/>
          </p:nvSpPr>
          <p:spPr bwMode="gray">
            <a:xfrm>
              <a:off x="3226467" y="1952016"/>
              <a:ext cx="2604601" cy="270843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外幣提款機：</a:t>
              </a:r>
              <a:endParaRPr lang="en-US" altLang="zh-TW" sz="2000" b="1" dirty="0" smtClean="0">
                <a:solidFill>
                  <a:srgbClr val="000000"/>
                </a:solidFill>
                <a:latin typeface="標楷體" panose="03000509000000000000" pitchFamily="65" charset="-120"/>
                <a:ea typeface="標楷體" panose="03000509000000000000" pitchFamily="65" charset="-120"/>
              </a:endParaRPr>
            </a:p>
            <a:p>
              <a:pPr algn="l">
                <a:spcBef>
                  <a:spcPct val="50000"/>
                </a:spcBef>
              </a:pPr>
              <a:r>
                <a:rPr lang="zh-TW" altLang="en-US" sz="2000" b="1" dirty="0">
                  <a:solidFill>
                    <a:srgbClr val="000000"/>
                  </a:solidFill>
                  <a:latin typeface="標楷體" panose="03000509000000000000" pitchFamily="65" charset="-120"/>
                  <a:ea typeface="標楷體" panose="03000509000000000000" pitchFamily="65" charset="-120"/>
                </a:rPr>
                <a:t>幣別及面額：                       </a:t>
              </a:r>
            </a:p>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美金</a:t>
              </a:r>
              <a:r>
                <a:rPr lang="zh-TW" altLang="en-US" sz="2000" b="1" dirty="0">
                  <a:solidFill>
                    <a:srgbClr val="000000"/>
                  </a:solidFill>
                  <a:latin typeface="標楷體" panose="03000509000000000000" pitchFamily="65" charset="-120"/>
                  <a:ea typeface="標楷體" panose="03000509000000000000" pitchFamily="65" charset="-120"/>
                </a:rPr>
                <a:t>：</a:t>
              </a:r>
              <a:r>
                <a:rPr lang="en-US" altLang="zh-TW" sz="2000" b="1" dirty="0">
                  <a:solidFill>
                    <a:srgbClr val="000000"/>
                  </a:solidFill>
                  <a:latin typeface="標楷體" panose="03000509000000000000" pitchFamily="65" charset="-120"/>
                  <a:ea typeface="標楷體" panose="03000509000000000000" pitchFamily="65" charset="-120"/>
                </a:rPr>
                <a:t>100</a:t>
              </a:r>
              <a:r>
                <a:rPr lang="zh-TW" altLang="en-US" sz="2000" b="1" dirty="0">
                  <a:solidFill>
                    <a:srgbClr val="000000"/>
                  </a:solidFill>
                  <a:latin typeface="標楷體" panose="03000509000000000000" pitchFamily="65" charset="-120"/>
                  <a:ea typeface="標楷體" panose="03000509000000000000" pitchFamily="65" charset="-120"/>
                </a:rPr>
                <a:t>元。</a:t>
              </a:r>
            </a:p>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港幣</a:t>
              </a:r>
              <a:r>
                <a:rPr lang="zh-TW" altLang="en-US" sz="2000" b="1" dirty="0">
                  <a:solidFill>
                    <a:srgbClr val="000000"/>
                  </a:solidFill>
                  <a:latin typeface="標楷體" panose="03000509000000000000" pitchFamily="65" charset="-120"/>
                  <a:ea typeface="標楷體" panose="03000509000000000000" pitchFamily="65" charset="-120"/>
                </a:rPr>
                <a:t>：</a:t>
              </a:r>
              <a:r>
                <a:rPr lang="en-US" altLang="zh-TW" sz="2000" b="1" dirty="0">
                  <a:solidFill>
                    <a:srgbClr val="000000"/>
                  </a:solidFill>
                  <a:latin typeface="標楷體" panose="03000509000000000000" pitchFamily="65" charset="-120"/>
                  <a:ea typeface="標楷體" panose="03000509000000000000" pitchFamily="65" charset="-120"/>
                </a:rPr>
                <a:t>500</a:t>
              </a:r>
              <a:r>
                <a:rPr lang="zh-TW" altLang="en-US" sz="2000" b="1" dirty="0">
                  <a:solidFill>
                    <a:srgbClr val="000000"/>
                  </a:solidFill>
                  <a:latin typeface="標楷體" panose="03000509000000000000" pitchFamily="65" charset="-120"/>
                  <a:ea typeface="標楷體" panose="03000509000000000000" pitchFamily="65" charset="-120"/>
                </a:rPr>
                <a:t>元。</a:t>
              </a:r>
            </a:p>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日圓</a:t>
              </a:r>
              <a:r>
                <a:rPr lang="zh-TW" altLang="en-US" sz="2000" b="1" dirty="0">
                  <a:solidFill>
                    <a:srgbClr val="000000"/>
                  </a:solidFill>
                  <a:latin typeface="標楷體" panose="03000509000000000000" pitchFamily="65" charset="-120"/>
                  <a:ea typeface="標楷體" panose="03000509000000000000" pitchFamily="65" charset="-120"/>
                </a:rPr>
                <a:t>：</a:t>
              </a:r>
              <a:r>
                <a:rPr lang="en-US" altLang="zh-TW" sz="2000" b="1" dirty="0">
                  <a:solidFill>
                    <a:srgbClr val="000000"/>
                  </a:solidFill>
                  <a:latin typeface="標楷體" panose="03000509000000000000" pitchFamily="65" charset="-120"/>
                  <a:ea typeface="標楷體" panose="03000509000000000000" pitchFamily="65" charset="-120"/>
                </a:rPr>
                <a:t>10,000</a:t>
              </a:r>
              <a:r>
                <a:rPr lang="zh-TW" altLang="en-US" sz="2000" b="1" dirty="0">
                  <a:solidFill>
                    <a:srgbClr val="000000"/>
                  </a:solidFill>
                  <a:latin typeface="標楷體" panose="03000509000000000000" pitchFamily="65" charset="-120"/>
                  <a:ea typeface="標楷體" panose="03000509000000000000" pitchFamily="65" charset="-120"/>
                </a:rPr>
                <a:t>元。</a:t>
              </a:r>
            </a:p>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人民幣</a:t>
              </a:r>
              <a:r>
                <a:rPr lang="zh-TW" altLang="en-US" sz="2000" b="1" dirty="0">
                  <a:solidFill>
                    <a:srgbClr val="000000"/>
                  </a:solidFill>
                  <a:latin typeface="標楷體" panose="03000509000000000000" pitchFamily="65" charset="-120"/>
                  <a:ea typeface="標楷體" panose="03000509000000000000" pitchFamily="65" charset="-120"/>
                </a:rPr>
                <a:t>：</a:t>
              </a:r>
              <a:r>
                <a:rPr lang="en-US" altLang="zh-TW" sz="2000" b="1" dirty="0">
                  <a:solidFill>
                    <a:srgbClr val="000000"/>
                  </a:solidFill>
                  <a:latin typeface="標楷體" panose="03000509000000000000" pitchFamily="65" charset="-120"/>
                  <a:ea typeface="標楷體" panose="03000509000000000000" pitchFamily="65" charset="-120"/>
                </a:rPr>
                <a:t>100</a:t>
              </a:r>
              <a:r>
                <a:rPr lang="zh-TW" altLang="en-US" sz="2000" b="1" dirty="0">
                  <a:solidFill>
                    <a:srgbClr val="000000"/>
                  </a:solidFill>
                  <a:latin typeface="標楷體" panose="03000509000000000000" pitchFamily="65" charset="-120"/>
                  <a:ea typeface="標楷體" panose="03000509000000000000" pitchFamily="65" charset="-120"/>
                </a:rPr>
                <a:t>元。</a:t>
              </a:r>
              <a:endParaRPr lang="en-US" altLang="zh-TW" sz="2000" b="1" dirty="0">
                <a:solidFill>
                  <a:srgbClr val="000000"/>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234228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0"/>
            <a:ext cx="7778824" cy="6813376"/>
          </a:xfrm>
        </p:spPr>
      </p:pic>
      <p:sp>
        <p:nvSpPr>
          <p:cNvPr id="4" name="投影片編號版面配置區 3"/>
          <p:cNvSpPr>
            <a:spLocks noGrp="1"/>
          </p:cNvSpPr>
          <p:nvPr>
            <p:ph type="sldNum" sz="quarter" idx="12"/>
          </p:nvPr>
        </p:nvSpPr>
        <p:spPr/>
        <p:txBody>
          <a:bodyPr/>
          <a:lstStyle/>
          <a:p>
            <a:fld id="{BEC15472-E753-4317-8565-67A29FFE8CF0}" type="slidenum">
              <a:rPr lang="en-US" altLang="zh-TW" smtClean="0"/>
              <a:pPr/>
              <a:t>11</a:t>
            </a:fld>
            <a:endParaRPr lang="en-US" altLang="zh-TW"/>
          </a:p>
        </p:txBody>
      </p:sp>
      <p:sp>
        <p:nvSpPr>
          <p:cNvPr id="6" name="橢圓 5"/>
          <p:cNvSpPr/>
          <p:nvPr/>
        </p:nvSpPr>
        <p:spPr bwMode="auto">
          <a:xfrm>
            <a:off x="4176936" y="1412776"/>
            <a:ext cx="936104" cy="504056"/>
          </a:xfrm>
          <a:prstGeom prst="ellipse">
            <a:avLst/>
          </a:prstGeom>
          <a:noFill/>
          <a:ln w="28575">
            <a:solidFill>
              <a:srgbClr val="FF00FF"/>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7" name="橢圓 6"/>
          <p:cNvSpPr/>
          <p:nvPr/>
        </p:nvSpPr>
        <p:spPr bwMode="auto">
          <a:xfrm>
            <a:off x="6444208" y="1415088"/>
            <a:ext cx="936104" cy="504056"/>
          </a:xfrm>
          <a:prstGeom prst="ellipse">
            <a:avLst/>
          </a:prstGeom>
          <a:noFill/>
          <a:ln w="28575">
            <a:solidFill>
              <a:srgbClr val="539FC5"/>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5012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819150" y="260812"/>
            <a:ext cx="7410450" cy="563563"/>
          </a:xfrm>
        </p:spPr>
        <p:txBody>
          <a:bodyPr/>
          <a:lstStyle/>
          <a:p>
            <a:r>
              <a:rPr lang="zh-TW" altLang="en-US" dirty="0" smtClean="0">
                <a:latin typeface="標楷體" panose="03000509000000000000" pitchFamily="65" charset="-120"/>
                <a:ea typeface="標楷體" panose="03000509000000000000" pitchFamily="65" charset="-120"/>
              </a:rPr>
              <a:t>二、</a:t>
            </a:r>
            <a:r>
              <a:rPr lang="zh-TW" altLang="en-US" dirty="0">
                <a:latin typeface="標楷體" panose="03000509000000000000" pitchFamily="65" charset="-120"/>
                <a:ea typeface="標楷體" panose="03000509000000000000" pitchFamily="65" charset="-120"/>
              </a:rPr>
              <a:t>銀行部門及業務簡介</a:t>
            </a: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12</a:t>
            </a:fld>
            <a:endParaRPr lang="en-US" altLang="zh-TW"/>
          </a:p>
        </p:txBody>
      </p:sp>
      <p:sp>
        <p:nvSpPr>
          <p:cNvPr id="46" name="Rectangle 34"/>
          <p:cNvSpPr>
            <a:spLocks noChangeArrowheads="1"/>
          </p:cNvSpPr>
          <p:nvPr/>
        </p:nvSpPr>
        <p:spPr bwMode="black">
          <a:xfrm>
            <a:off x="643859" y="835427"/>
            <a:ext cx="1901984"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200" b="1" dirty="0">
                <a:solidFill>
                  <a:srgbClr val="FFFFFF"/>
                </a:solidFill>
                <a:latin typeface="標楷體" panose="03000509000000000000" pitchFamily="65" charset="-120"/>
                <a:ea typeface="標楷體" panose="03000509000000000000" pitchFamily="65" charset="-120"/>
              </a:rPr>
              <a:t>外匯部門</a:t>
            </a:r>
            <a:endParaRPr lang="en-US" altLang="zh-TW" sz="3200" b="1" dirty="0">
              <a:solidFill>
                <a:srgbClr val="FFFFFF"/>
              </a:solidFill>
              <a:latin typeface="標楷體" panose="03000509000000000000" pitchFamily="65" charset="-120"/>
              <a:ea typeface="標楷體" panose="03000509000000000000" pitchFamily="65" charset="-120"/>
            </a:endParaRPr>
          </a:p>
        </p:txBody>
      </p:sp>
      <p:grpSp>
        <p:nvGrpSpPr>
          <p:cNvPr id="2" name="群組 1"/>
          <p:cNvGrpSpPr/>
          <p:nvPr/>
        </p:nvGrpSpPr>
        <p:grpSpPr>
          <a:xfrm>
            <a:off x="116757" y="1024342"/>
            <a:ext cx="2846203" cy="4097868"/>
            <a:chOff x="116757" y="1024342"/>
            <a:chExt cx="2846203" cy="4097868"/>
          </a:xfrm>
        </p:grpSpPr>
        <p:sp>
          <p:nvSpPr>
            <p:cNvPr id="47" name="Text Box 43"/>
            <p:cNvSpPr txBox="1">
              <a:spLocks noChangeArrowheads="1"/>
            </p:cNvSpPr>
            <p:nvPr/>
          </p:nvSpPr>
          <p:spPr bwMode="gray">
            <a:xfrm>
              <a:off x="352191" y="1768247"/>
              <a:ext cx="2610769" cy="86177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buFontTx/>
                <a:buChar char="•"/>
              </a:pPr>
              <a:r>
                <a:rPr lang="en-US" altLang="zh-TW" sz="1600" b="1" dirty="0">
                  <a:solidFill>
                    <a:srgbClr val="000000"/>
                  </a:solidFill>
                  <a:latin typeface="Calibri" panose="020F0502020204030204" pitchFamily="34" charset="0"/>
                  <a:ea typeface="新細明體" panose="02020500000000000000" pitchFamily="18" charset="-120"/>
                </a:rPr>
                <a:t> </a:t>
              </a:r>
              <a:r>
                <a:rPr lang="zh-TW" altLang="en-US" sz="2000" b="1" dirty="0">
                  <a:solidFill>
                    <a:srgbClr val="000000"/>
                  </a:solidFill>
                  <a:latin typeface="標楷體" panose="03000509000000000000" pitchFamily="65" charset="-120"/>
                  <a:ea typeface="標楷體" panose="03000509000000000000" pitchFamily="65" charset="-120"/>
                </a:rPr>
                <a:t>電子支付</a:t>
              </a:r>
              <a:endParaRPr lang="en-US" altLang="zh-TW" sz="2000" b="1" dirty="0">
                <a:solidFill>
                  <a:srgbClr val="000000"/>
                </a:solidFill>
                <a:latin typeface="標楷體" panose="03000509000000000000" pitchFamily="65" charset="-120"/>
                <a:ea typeface="標楷體" panose="03000509000000000000" pitchFamily="65" charset="-120"/>
              </a:endParaRPr>
            </a:p>
            <a:p>
              <a:pPr algn="l">
                <a:spcBef>
                  <a:spcPct val="50000"/>
                </a:spcBef>
                <a:buFontTx/>
                <a:buChar char="•"/>
              </a:pPr>
              <a:r>
                <a:rPr lang="en-US" altLang="zh-TW" sz="1600" b="1" dirty="0">
                  <a:solidFill>
                    <a:srgbClr val="000000"/>
                  </a:solidFill>
                  <a:latin typeface="Calibri" panose="020F0502020204030204" pitchFamily="34" charset="0"/>
                  <a:ea typeface="新細明體" panose="02020500000000000000" pitchFamily="18" charset="-120"/>
                </a:rPr>
                <a:t> </a:t>
              </a:r>
              <a:r>
                <a:rPr lang="zh-TW" altLang="en-US" sz="2000" b="1" dirty="0">
                  <a:solidFill>
                    <a:srgbClr val="000000"/>
                  </a:solidFill>
                  <a:latin typeface="標楷體" panose="03000509000000000000" pitchFamily="65" charset="-120"/>
                  <a:ea typeface="標楷體" panose="03000509000000000000" pitchFamily="65" charset="-120"/>
                </a:rPr>
                <a:t>行動支付</a:t>
              </a:r>
              <a:endParaRPr lang="en-US" altLang="zh-TW" sz="2000" b="1" dirty="0">
                <a:solidFill>
                  <a:srgbClr val="000000"/>
                </a:solidFill>
                <a:latin typeface="標楷體" panose="03000509000000000000" pitchFamily="65" charset="-120"/>
                <a:ea typeface="標楷體" panose="03000509000000000000" pitchFamily="65" charset="-120"/>
              </a:endParaRPr>
            </a:p>
          </p:txBody>
        </p:sp>
        <p:sp>
          <p:nvSpPr>
            <p:cNvPr id="22" name="AutoShape 26"/>
            <p:cNvSpPr>
              <a:spLocks noChangeArrowheads="1"/>
            </p:cNvSpPr>
            <p:nvPr/>
          </p:nvSpPr>
          <p:spPr bwMode="gray">
            <a:xfrm>
              <a:off x="116757" y="1293819"/>
              <a:ext cx="2695095" cy="3828391"/>
            </a:xfrm>
            <a:prstGeom prst="roundRect">
              <a:avLst>
                <a:gd name="adj" fmla="val 0"/>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TW" altLang="en-US"/>
            </a:p>
          </p:txBody>
        </p:sp>
        <p:grpSp>
          <p:nvGrpSpPr>
            <p:cNvPr id="23" name="Group 27"/>
            <p:cNvGrpSpPr>
              <a:grpSpLocks/>
            </p:cNvGrpSpPr>
            <p:nvPr/>
          </p:nvGrpSpPr>
          <p:grpSpPr bwMode="auto">
            <a:xfrm>
              <a:off x="256458" y="1024342"/>
              <a:ext cx="2453693" cy="803160"/>
              <a:chOff x="3964" y="2071"/>
              <a:chExt cx="1484" cy="330"/>
            </a:xfrm>
          </p:grpSpPr>
          <p:sp>
            <p:nvSpPr>
              <p:cNvPr id="24" name="AutoShape 28"/>
              <p:cNvSpPr>
                <a:spLocks noChangeArrowheads="1"/>
              </p:cNvSpPr>
              <p:nvPr/>
            </p:nvSpPr>
            <p:spPr bwMode="ltGray">
              <a:xfrm>
                <a:off x="3964" y="2071"/>
                <a:ext cx="1484" cy="330"/>
              </a:xfrm>
              <a:prstGeom prst="roundRect">
                <a:avLst>
                  <a:gd name="adj" fmla="val 16667"/>
                </a:avLst>
              </a:prstGeom>
              <a:solidFill>
                <a:schemeClr val="accent2"/>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TW" altLang="en-US"/>
              </a:p>
            </p:txBody>
          </p:sp>
          <p:sp>
            <p:nvSpPr>
              <p:cNvPr id="25" name="AutoShape 29"/>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zh-TW" altLang="en-US"/>
              </a:p>
            </p:txBody>
          </p:sp>
        </p:grpSp>
        <p:sp>
          <p:nvSpPr>
            <p:cNvPr id="26" name="Rectangle 30"/>
            <p:cNvSpPr>
              <a:spLocks noChangeArrowheads="1"/>
            </p:cNvSpPr>
            <p:nvPr/>
          </p:nvSpPr>
          <p:spPr bwMode="black">
            <a:xfrm>
              <a:off x="347805" y="1089151"/>
              <a:ext cx="2314397"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200" b="1" dirty="0" smtClean="0">
                  <a:solidFill>
                    <a:srgbClr val="FFFFFF"/>
                  </a:solidFill>
                  <a:latin typeface="標楷體" panose="03000509000000000000" pitchFamily="65" charset="-120"/>
                  <a:ea typeface="標楷體" panose="03000509000000000000" pitchFamily="65" charset="-120"/>
                </a:rPr>
                <a:t>放款部門</a:t>
              </a:r>
              <a:endParaRPr lang="en-US" altLang="zh-TW" sz="3200" b="1" dirty="0">
                <a:solidFill>
                  <a:srgbClr val="FFFFFF"/>
                </a:solidFill>
                <a:latin typeface="標楷體" panose="03000509000000000000" pitchFamily="65" charset="-120"/>
                <a:ea typeface="標楷體" panose="03000509000000000000" pitchFamily="65" charset="-120"/>
              </a:endParaRPr>
            </a:p>
          </p:txBody>
        </p:sp>
        <p:sp>
          <p:nvSpPr>
            <p:cNvPr id="27" name="Text Box 44"/>
            <p:cNvSpPr txBox="1">
              <a:spLocks noChangeArrowheads="1"/>
            </p:cNvSpPr>
            <p:nvPr/>
          </p:nvSpPr>
          <p:spPr bwMode="gray">
            <a:xfrm>
              <a:off x="165969" y="1912937"/>
              <a:ext cx="2610770" cy="255454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消費者貸款：</a:t>
              </a:r>
              <a:endParaRPr lang="en-US" altLang="zh-TW" sz="2000" b="1" dirty="0" smtClean="0">
                <a:solidFill>
                  <a:srgbClr val="000000"/>
                </a:solidFill>
                <a:latin typeface="標楷體" panose="03000509000000000000" pitchFamily="65" charset="-120"/>
                <a:ea typeface="標楷體" panose="03000509000000000000" pitchFamily="65" charset="-120"/>
              </a:endParaRPr>
            </a:p>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房屋</a:t>
              </a:r>
              <a:r>
                <a:rPr lang="zh-TW" altLang="en-US" sz="2000" b="1" dirty="0">
                  <a:solidFill>
                    <a:srgbClr val="000000"/>
                  </a:solidFill>
                  <a:latin typeface="標楷體" panose="03000509000000000000" pitchFamily="65" charset="-120"/>
                  <a:ea typeface="標楷體" panose="03000509000000000000" pitchFamily="65" charset="-120"/>
                </a:rPr>
                <a:t>購置貸款</a:t>
              </a:r>
              <a:r>
                <a:rPr lang="zh-TW" altLang="en-US" sz="2000" b="1" dirty="0" smtClean="0">
                  <a:solidFill>
                    <a:srgbClr val="000000"/>
                  </a:solidFill>
                  <a:latin typeface="標楷體" panose="03000509000000000000" pitchFamily="65" charset="-120"/>
                  <a:ea typeface="標楷體" panose="03000509000000000000" pitchFamily="65" charset="-120"/>
                </a:rPr>
                <a:t>業務</a:t>
              </a:r>
              <a:endParaRPr lang="zh-TW" altLang="en-US" sz="2000" b="1" dirty="0">
                <a:solidFill>
                  <a:srgbClr val="000000"/>
                </a:solidFill>
                <a:latin typeface="標楷體" panose="03000509000000000000" pitchFamily="65" charset="-120"/>
                <a:ea typeface="標楷體" panose="03000509000000000000" pitchFamily="65" charset="-120"/>
              </a:endParaRPr>
            </a:p>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治家</a:t>
              </a:r>
              <a:r>
                <a:rPr lang="zh-TW" altLang="en-US" sz="2000" b="1" dirty="0">
                  <a:solidFill>
                    <a:srgbClr val="000000"/>
                  </a:solidFill>
                  <a:latin typeface="標楷體" panose="03000509000000000000" pitchFamily="65" charset="-120"/>
                  <a:ea typeface="標楷體" panose="03000509000000000000" pitchFamily="65" charset="-120"/>
                </a:rPr>
                <a:t>成長貸款</a:t>
              </a:r>
              <a:r>
                <a:rPr lang="en-US" altLang="zh-TW" sz="2000" b="1" dirty="0">
                  <a:solidFill>
                    <a:srgbClr val="000000"/>
                  </a:solidFill>
                  <a:latin typeface="標楷體" panose="03000509000000000000" pitchFamily="65" charset="-120"/>
                  <a:ea typeface="標楷體" panose="03000509000000000000" pitchFamily="65" charset="-120"/>
                </a:rPr>
                <a:t>-(</a:t>
              </a:r>
              <a:r>
                <a:rPr lang="zh-TW" altLang="en-US" sz="2000" b="1" dirty="0" smtClean="0">
                  <a:solidFill>
                    <a:srgbClr val="000000"/>
                  </a:solidFill>
                  <a:latin typeface="標楷體" panose="03000509000000000000" pitchFamily="65" charset="-120"/>
                  <a:ea typeface="標楷體" panose="03000509000000000000" pitchFamily="65" charset="-120"/>
                </a:rPr>
                <a:t>循環性或非循環</a:t>
              </a:r>
              <a:r>
                <a:rPr lang="en-US" altLang="zh-TW" sz="2000" b="1" dirty="0" smtClean="0">
                  <a:solidFill>
                    <a:srgbClr val="000000"/>
                  </a:solidFill>
                  <a:latin typeface="標楷體" panose="03000509000000000000" pitchFamily="65" charset="-120"/>
                  <a:ea typeface="標楷體" panose="03000509000000000000" pitchFamily="65" charset="-120"/>
                </a:rPr>
                <a:t>)</a:t>
              </a:r>
              <a:r>
                <a:rPr lang="zh-TW" altLang="en-US" sz="2000" b="1" dirty="0">
                  <a:solidFill>
                    <a:srgbClr val="000000"/>
                  </a:solidFill>
                  <a:latin typeface="標楷體" panose="03000509000000000000" pitchFamily="65" charset="-120"/>
                  <a:ea typeface="標楷體" panose="03000509000000000000" pitchFamily="65" charset="-120"/>
                </a:rPr>
                <a:t>業務</a:t>
              </a:r>
            </a:p>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留學</a:t>
              </a:r>
              <a:r>
                <a:rPr lang="zh-TW" altLang="en-US" sz="2000" b="1" dirty="0">
                  <a:solidFill>
                    <a:srgbClr val="000000"/>
                  </a:solidFill>
                  <a:latin typeface="標楷體" panose="03000509000000000000" pitchFamily="65" charset="-120"/>
                  <a:ea typeface="標楷體" panose="03000509000000000000" pitchFamily="65" charset="-120"/>
                </a:rPr>
                <a:t>貸款業務</a:t>
              </a:r>
            </a:p>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汽車</a:t>
              </a:r>
              <a:r>
                <a:rPr lang="zh-TW" altLang="en-US" sz="2000" b="1" dirty="0">
                  <a:solidFill>
                    <a:srgbClr val="000000"/>
                  </a:solidFill>
                  <a:latin typeface="標楷體" panose="03000509000000000000" pitchFamily="65" charset="-120"/>
                  <a:ea typeface="標楷體" panose="03000509000000000000" pitchFamily="65" charset="-120"/>
                </a:rPr>
                <a:t>購置貸款業務 </a:t>
              </a:r>
              <a:endParaRPr lang="en-US" altLang="zh-TW" sz="2000" b="1" dirty="0">
                <a:solidFill>
                  <a:srgbClr val="000000"/>
                </a:solidFill>
                <a:latin typeface="標楷體" panose="03000509000000000000" pitchFamily="65" charset="-120"/>
                <a:ea typeface="標楷體" panose="03000509000000000000" pitchFamily="65" charset="-120"/>
              </a:endParaRPr>
            </a:p>
          </p:txBody>
        </p:sp>
      </p:grpSp>
      <p:grpSp>
        <p:nvGrpSpPr>
          <p:cNvPr id="3" name="群組 2"/>
          <p:cNvGrpSpPr/>
          <p:nvPr/>
        </p:nvGrpSpPr>
        <p:grpSpPr>
          <a:xfrm>
            <a:off x="3139808" y="1029674"/>
            <a:ext cx="2846203" cy="4097868"/>
            <a:chOff x="3139808" y="1029674"/>
            <a:chExt cx="2846203" cy="4097868"/>
          </a:xfrm>
        </p:grpSpPr>
        <p:sp>
          <p:nvSpPr>
            <p:cNvPr id="28" name="Text Box 43"/>
            <p:cNvSpPr txBox="1">
              <a:spLocks noChangeArrowheads="1"/>
            </p:cNvSpPr>
            <p:nvPr/>
          </p:nvSpPr>
          <p:spPr bwMode="gray">
            <a:xfrm>
              <a:off x="3375242" y="1773579"/>
              <a:ext cx="2610769" cy="86177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buFontTx/>
                <a:buChar char="•"/>
              </a:pPr>
              <a:r>
                <a:rPr lang="en-US" altLang="zh-TW" sz="1600" b="1" dirty="0">
                  <a:solidFill>
                    <a:srgbClr val="000000"/>
                  </a:solidFill>
                  <a:latin typeface="Calibri" panose="020F0502020204030204" pitchFamily="34" charset="0"/>
                  <a:ea typeface="新細明體" panose="02020500000000000000" pitchFamily="18" charset="-120"/>
                </a:rPr>
                <a:t> </a:t>
              </a:r>
              <a:r>
                <a:rPr lang="zh-TW" altLang="en-US" sz="2000" b="1" dirty="0">
                  <a:solidFill>
                    <a:srgbClr val="000000"/>
                  </a:solidFill>
                  <a:latin typeface="標楷體" panose="03000509000000000000" pitchFamily="65" charset="-120"/>
                  <a:ea typeface="標楷體" panose="03000509000000000000" pitchFamily="65" charset="-120"/>
                </a:rPr>
                <a:t>電子支付</a:t>
              </a:r>
              <a:endParaRPr lang="en-US" altLang="zh-TW" sz="2000" b="1" dirty="0">
                <a:solidFill>
                  <a:srgbClr val="000000"/>
                </a:solidFill>
                <a:latin typeface="標楷體" panose="03000509000000000000" pitchFamily="65" charset="-120"/>
                <a:ea typeface="標楷體" panose="03000509000000000000" pitchFamily="65" charset="-120"/>
              </a:endParaRPr>
            </a:p>
            <a:p>
              <a:pPr algn="l">
                <a:spcBef>
                  <a:spcPct val="50000"/>
                </a:spcBef>
                <a:buFontTx/>
                <a:buChar char="•"/>
              </a:pPr>
              <a:r>
                <a:rPr lang="en-US" altLang="zh-TW" sz="1600" b="1" dirty="0">
                  <a:solidFill>
                    <a:srgbClr val="000000"/>
                  </a:solidFill>
                  <a:latin typeface="Calibri" panose="020F0502020204030204" pitchFamily="34" charset="0"/>
                  <a:ea typeface="新細明體" panose="02020500000000000000" pitchFamily="18" charset="-120"/>
                </a:rPr>
                <a:t> </a:t>
              </a:r>
              <a:r>
                <a:rPr lang="zh-TW" altLang="en-US" sz="2000" b="1" dirty="0">
                  <a:solidFill>
                    <a:srgbClr val="000000"/>
                  </a:solidFill>
                  <a:latin typeface="標楷體" panose="03000509000000000000" pitchFamily="65" charset="-120"/>
                  <a:ea typeface="標楷體" panose="03000509000000000000" pitchFamily="65" charset="-120"/>
                </a:rPr>
                <a:t>行動支付</a:t>
              </a:r>
              <a:endParaRPr lang="en-US" altLang="zh-TW" sz="2000" b="1" dirty="0">
                <a:solidFill>
                  <a:srgbClr val="000000"/>
                </a:solidFill>
                <a:latin typeface="標楷體" panose="03000509000000000000" pitchFamily="65" charset="-120"/>
                <a:ea typeface="標楷體" panose="03000509000000000000" pitchFamily="65" charset="-120"/>
              </a:endParaRPr>
            </a:p>
          </p:txBody>
        </p:sp>
        <p:sp>
          <p:nvSpPr>
            <p:cNvPr id="29" name="AutoShape 26"/>
            <p:cNvSpPr>
              <a:spLocks noChangeArrowheads="1"/>
            </p:cNvSpPr>
            <p:nvPr/>
          </p:nvSpPr>
          <p:spPr bwMode="gray">
            <a:xfrm>
              <a:off x="3139808" y="1299151"/>
              <a:ext cx="2695095" cy="3828391"/>
            </a:xfrm>
            <a:prstGeom prst="roundRect">
              <a:avLst>
                <a:gd name="adj" fmla="val 0"/>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TW" altLang="en-US"/>
            </a:p>
          </p:txBody>
        </p:sp>
        <p:grpSp>
          <p:nvGrpSpPr>
            <p:cNvPr id="48" name="Group 27"/>
            <p:cNvGrpSpPr>
              <a:grpSpLocks/>
            </p:cNvGrpSpPr>
            <p:nvPr/>
          </p:nvGrpSpPr>
          <p:grpSpPr bwMode="auto">
            <a:xfrm>
              <a:off x="3279509" y="1029674"/>
              <a:ext cx="2453693" cy="803160"/>
              <a:chOff x="3964" y="2071"/>
              <a:chExt cx="1484" cy="330"/>
            </a:xfrm>
          </p:grpSpPr>
          <p:sp>
            <p:nvSpPr>
              <p:cNvPr id="49" name="AutoShape 28"/>
              <p:cNvSpPr>
                <a:spLocks noChangeArrowheads="1"/>
              </p:cNvSpPr>
              <p:nvPr/>
            </p:nvSpPr>
            <p:spPr bwMode="ltGray">
              <a:xfrm>
                <a:off x="3964" y="2071"/>
                <a:ext cx="1484" cy="330"/>
              </a:xfrm>
              <a:prstGeom prst="roundRect">
                <a:avLst>
                  <a:gd name="adj" fmla="val 16667"/>
                </a:avLst>
              </a:prstGeom>
              <a:solidFill>
                <a:schemeClr val="accent2"/>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TW" altLang="en-US"/>
              </a:p>
            </p:txBody>
          </p:sp>
          <p:sp>
            <p:nvSpPr>
              <p:cNvPr id="50" name="AutoShape 29"/>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zh-TW" altLang="en-US"/>
              </a:p>
            </p:txBody>
          </p:sp>
        </p:grpSp>
        <p:sp>
          <p:nvSpPr>
            <p:cNvPr id="51" name="Rectangle 30"/>
            <p:cNvSpPr>
              <a:spLocks noChangeArrowheads="1"/>
            </p:cNvSpPr>
            <p:nvPr/>
          </p:nvSpPr>
          <p:spPr bwMode="black">
            <a:xfrm>
              <a:off x="3523513" y="1086154"/>
              <a:ext cx="2061906"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200" b="1" dirty="0" smtClean="0">
                  <a:solidFill>
                    <a:srgbClr val="FFFFFF"/>
                  </a:solidFill>
                  <a:latin typeface="標楷體" panose="03000509000000000000" pitchFamily="65" charset="-120"/>
                  <a:ea typeface="標楷體" panose="03000509000000000000" pitchFamily="65" charset="-120"/>
                </a:rPr>
                <a:t>放款部門</a:t>
              </a:r>
              <a:endParaRPr lang="en-US" altLang="zh-TW" sz="3200" b="1" dirty="0">
                <a:solidFill>
                  <a:srgbClr val="FFFFFF"/>
                </a:solidFill>
                <a:latin typeface="標楷體" panose="03000509000000000000" pitchFamily="65" charset="-120"/>
                <a:ea typeface="標楷體" panose="03000509000000000000" pitchFamily="65" charset="-120"/>
              </a:endParaRPr>
            </a:p>
          </p:txBody>
        </p:sp>
        <p:sp>
          <p:nvSpPr>
            <p:cNvPr id="52" name="Text Box 44"/>
            <p:cNvSpPr txBox="1">
              <a:spLocks noChangeArrowheads="1"/>
            </p:cNvSpPr>
            <p:nvPr/>
          </p:nvSpPr>
          <p:spPr bwMode="gray">
            <a:xfrm>
              <a:off x="3189020" y="1918269"/>
              <a:ext cx="2610770" cy="132343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企業金融：</a:t>
              </a:r>
              <a:endParaRPr lang="en-US" altLang="zh-TW" sz="2000" b="1" dirty="0" smtClean="0">
                <a:solidFill>
                  <a:srgbClr val="000000"/>
                </a:solidFill>
                <a:latin typeface="標楷體" panose="03000509000000000000" pitchFamily="65" charset="-120"/>
                <a:ea typeface="標楷體" panose="03000509000000000000" pitchFamily="65" charset="-120"/>
              </a:endParaRPr>
            </a:p>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一般放款</a:t>
              </a:r>
              <a:endParaRPr lang="en-US" altLang="zh-TW" sz="2000" b="1" dirty="0" smtClean="0">
                <a:solidFill>
                  <a:srgbClr val="000000"/>
                </a:solidFill>
                <a:latin typeface="標楷體" panose="03000509000000000000" pitchFamily="65" charset="-120"/>
                <a:ea typeface="標楷體" panose="03000509000000000000" pitchFamily="65" charset="-120"/>
              </a:endParaRPr>
            </a:p>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中小企業貸款</a:t>
              </a:r>
              <a:endParaRPr lang="en-US" altLang="zh-TW" sz="2000" b="1" dirty="0">
                <a:solidFill>
                  <a:srgbClr val="000000"/>
                </a:solidFill>
                <a:latin typeface="標楷體" panose="03000509000000000000" pitchFamily="65" charset="-120"/>
                <a:ea typeface="標楷體" panose="03000509000000000000" pitchFamily="65" charset="-120"/>
              </a:endParaRPr>
            </a:p>
          </p:txBody>
        </p:sp>
      </p:grpSp>
      <p:grpSp>
        <p:nvGrpSpPr>
          <p:cNvPr id="5" name="群組 4"/>
          <p:cNvGrpSpPr/>
          <p:nvPr/>
        </p:nvGrpSpPr>
        <p:grpSpPr>
          <a:xfrm>
            <a:off x="6136424" y="1024342"/>
            <a:ext cx="2695095" cy="4097868"/>
            <a:chOff x="6122838" y="1023557"/>
            <a:chExt cx="2695095" cy="4097868"/>
          </a:xfrm>
        </p:grpSpPr>
        <p:sp>
          <p:nvSpPr>
            <p:cNvPr id="54" name="AutoShape 26"/>
            <p:cNvSpPr>
              <a:spLocks noChangeArrowheads="1"/>
            </p:cNvSpPr>
            <p:nvPr/>
          </p:nvSpPr>
          <p:spPr bwMode="gray">
            <a:xfrm>
              <a:off x="6122838" y="1293034"/>
              <a:ext cx="2695095" cy="3828391"/>
            </a:xfrm>
            <a:prstGeom prst="roundRect">
              <a:avLst>
                <a:gd name="adj" fmla="val 0"/>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TW" altLang="en-US"/>
            </a:p>
          </p:txBody>
        </p:sp>
        <p:grpSp>
          <p:nvGrpSpPr>
            <p:cNvPr id="55" name="Group 27"/>
            <p:cNvGrpSpPr>
              <a:grpSpLocks/>
            </p:cNvGrpSpPr>
            <p:nvPr/>
          </p:nvGrpSpPr>
          <p:grpSpPr bwMode="auto">
            <a:xfrm>
              <a:off x="6262539" y="1023557"/>
              <a:ext cx="2453693" cy="803160"/>
              <a:chOff x="3964" y="2071"/>
              <a:chExt cx="1484" cy="330"/>
            </a:xfrm>
          </p:grpSpPr>
          <p:sp>
            <p:nvSpPr>
              <p:cNvPr id="56" name="AutoShape 28"/>
              <p:cNvSpPr>
                <a:spLocks noChangeArrowheads="1"/>
              </p:cNvSpPr>
              <p:nvPr/>
            </p:nvSpPr>
            <p:spPr bwMode="ltGray">
              <a:xfrm>
                <a:off x="3964" y="2071"/>
                <a:ext cx="1484" cy="330"/>
              </a:xfrm>
              <a:prstGeom prst="roundRect">
                <a:avLst>
                  <a:gd name="adj" fmla="val 16667"/>
                </a:avLst>
              </a:prstGeom>
              <a:solidFill>
                <a:schemeClr val="accent2"/>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TW" altLang="en-US"/>
              </a:p>
            </p:txBody>
          </p:sp>
          <p:sp>
            <p:nvSpPr>
              <p:cNvPr id="57" name="AutoShape 29"/>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zh-TW" altLang="en-US"/>
              </a:p>
            </p:txBody>
          </p:sp>
        </p:grpSp>
        <p:sp>
          <p:nvSpPr>
            <p:cNvPr id="58" name="Rectangle 30"/>
            <p:cNvSpPr>
              <a:spLocks noChangeArrowheads="1"/>
            </p:cNvSpPr>
            <p:nvPr/>
          </p:nvSpPr>
          <p:spPr bwMode="black">
            <a:xfrm>
              <a:off x="6516033" y="1072233"/>
              <a:ext cx="2013957"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200" b="1" dirty="0" smtClean="0">
                  <a:solidFill>
                    <a:srgbClr val="FFFFFF"/>
                  </a:solidFill>
                  <a:latin typeface="標楷體" panose="03000509000000000000" pitchFamily="65" charset="-120"/>
                  <a:ea typeface="標楷體" panose="03000509000000000000" pitchFamily="65" charset="-120"/>
                </a:rPr>
                <a:t>放款部門</a:t>
              </a:r>
              <a:endParaRPr lang="en-US" altLang="zh-TW" sz="3200" b="1" dirty="0">
                <a:solidFill>
                  <a:srgbClr val="FFFFFF"/>
                </a:solidFill>
                <a:latin typeface="標楷體" panose="03000509000000000000" pitchFamily="65" charset="-120"/>
                <a:ea typeface="標楷體" panose="03000509000000000000" pitchFamily="65" charset="-120"/>
              </a:endParaRPr>
            </a:p>
          </p:txBody>
        </p:sp>
        <p:sp>
          <p:nvSpPr>
            <p:cNvPr id="59" name="Text Box 44"/>
            <p:cNvSpPr txBox="1">
              <a:spLocks noChangeArrowheads="1"/>
            </p:cNvSpPr>
            <p:nvPr/>
          </p:nvSpPr>
          <p:spPr bwMode="gray">
            <a:xfrm>
              <a:off x="6172050" y="1912152"/>
              <a:ext cx="2610770" cy="255454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個人</a:t>
              </a:r>
              <a:r>
                <a:rPr lang="zh-TW" altLang="en-US" sz="2000" b="1" dirty="0">
                  <a:solidFill>
                    <a:srgbClr val="000000"/>
                  </a:solidFill>
                  <a:latin typeface="標楷體" panose="03000509000000000000" pitchFamily="65" charset="-120"/>
                  <a:ea typeface="標楷體" panose="03000509000000000000" pitchFamily="65" charset="-120"/>
                </a:rPr>
                <a:t>政策性</a:t>
              </a:r>
              <a:r>
                <a:rPr lang="zh-TW" altLang="en-US" sz="2000" b="1" dirty="0" smtClean="0">
                  <a:solidFill>
                    <a:srgbClr val="000000"/>
                  </a:solidFill>
                  <a:latin typeface="標楷體" panose="03000509000000000000" pitchFamily="65" charset="-120"/>
                  <a:ea typeface="標楷體" panose="03000509000000000000" pitchFamily="65" charset="-120"/>
                </a:rPr>
                <a:t>貸款：</a:t>
              </a:r>
              <a:endParaRPr lang="en-US" altLang="zh-TW" sz="2000" b="1" dirty="0">
                <a:solidFill>
                  <a:srgbClr val="000000"/>
                </a:solidFill>
                <a:latin typeface="標楷體" panose="03000509000000000000" pitchFamily="65" charset="-120"/>
                <a:ea typeface="標楷體" panose="03000509000000000000" pitchFamily="65" charset="-120"/>
              </a:endParaRPr>
            </a:p>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就學貸款、留學貸款、</a:t>
              </a:r>
              <a:endParaRPr lang="en-US" altLang="zh-TW" sz="2000" b="1" dirty="0" smtClean="0">
                <a:solidFill>
                  <a:srgbClr val="000000"/>
                </a:solidFill>
                <a:latin typeface="標楷體" panose="03000509000000000000" pitchFamily="65" charset="-120"/>
                <a:ea typeface="標楷體" panose="03000509000000000000" pitchFamily="65" charset="-120"/>
              </a:endParaRPr>
            </a:p>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青年創業貸款</a:t>
              </a:r>
              <a:endParaRPr lang="zh-TW" altLang="en-US" sz="2000" b="1" dirty="0">
                <a:solidFill>
                  <a:srgbClr val="000000"/>
                </a:solidFill>
                <a:latin typeface="標楷體" panose="03000509000000000000" pitchFamily="65" charset="-120"/>
                <a:ea typeface="標楷體" panose="03000509000000000000" pitchFamily="65" charset="-120"/>
              </a:endParaRPr>
            </a:p>
            <a:p>
              <a:pPr algn="l">
                <a:spcBef>
                  <a:spcPct val="50000"/>
                </a:spcBef>
              </a:pPr>
              <a:r>
                <a:rPr lang="zh-TW" altLang="en-US" sz="2000" b="1" dirty="0" smtClean="0">
                  <a:solidFill>
                    <a:srgbClr val="000000"/>
                  </a:solidFill>
                  <a:latin typeface="標楷體" panose="03000509000000000000" pitchFamily="65" charset="-120"/>
                  <a:ea typeface="標楷體" panose="03000509000000000000" pitchFamily="65" charset="-120"/>
                </a:rPr>
                <a:t>企業</a:t>
              </a:r>
              <a:r>
                <a:rPr lang="zh-TW" altLang="en-US" sz="2000" b="1" dirty="0">
                  <a:solidFill>
                    <a:srgbClr val="000000"/>
                  </a:solidFill>
                  <a:latin typeface="標楷體" panose="03000509000000000000" pitchFamily="65" charset="-120"/>
                  <a:ea typeface="標楷體" panose="03000509000000000000" pitchFamily="65" charset="-120"/>
                </a:rPr>
                <a:t>政策性</a:t>
              </a:r>
              <a:r>
                <a:rPr lang="zh-TW" altLang="en-US" sz="2000" b="1" dirty="0" smtClean="0">
                  <a:solidFill>
                    <a:srgbClr val="000000"/>
                  </a:solidFill>
                  <a:latin typeface="標楷體" panose="03000509000000000000" pitchFamily="65" charset="-120"/>
                  <a:ea typeface="標楷體" panose="03000509000000000000" pitchFamily="65" charset="-120"/>
                </a:rPr>
                <a:t>貸款</a:t>
              </a:r>
              <a:endParaRPr lang="en-US" altLang="zh-TW" sz="2000" b="1" dirty="0" smtClean="0">
                <a:solidFill>
                  <a:srgbClr val="000000"/>
                </a:solidFill>
                <a:latin typeface="標楷體" panose="03000509000000000000" pitchFamily="65" charset="-120"/>
                <a:ea typeface="標楷體" panose="03000509000000000000" pitchFamily="65" charset="-120"/>
              </a:endParaRPr>
            </a:p>
            <a:p>
              <a:pPr algn="l">
                <a:spcBef>
                  <a:spcPct val="50000"/>
                </a:spcBef>
              </a:pPr>
              <a:r>
                <a:rPr lang="zh-TW" altLang="en-US" sz="2000" b="1" dirty="0">
                  <a:solidFill>
                    <a:srgbClr val="000000"/>
                  </a:solidFill>
                  <a:latin typeface="標楷體" panose="03000509000000000000" pitchFamily="65" charset="-120"/>
                  <a:ea typeface="標楷體" panose="03000509000000000000" pitchFamily="65" charset="-120"/>
                </a:rPr>
                <a:t>根留台灣企業加速投資專案貸款</a:t>
              </a:r>
              <a:endParaRPr lang="en-US" altLang="zh-TW" sz="2000" b="1" dirty="0">
                <a:solidFill>
                  <a:srgbClr val="000000"/>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189202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房屋購置貸款</a:t>
            </a:r>
            <a:endParaRPr lang="en-US" altLang="zh-TW" dirty="0">
              <a:latin typeface="標楷體" panose="03000509000000000000" pitchFamily="65" charset="-120"/>
              <a:ea typeface="標楷體" panose="03000509000000000000" pitchFamily="65" charset="-120"/>
            </a:endParaRPr>
          </a:p>
        </p:txBody>
      </p:sp>
      <p:sp>
        <p:nvSpPr>
          <p:cNvPr id="9" name="矩形 8"/>
          <p:cNvSpPr/>
          <p:nvPr/>
        </p:nvSpPr>
        <p:spPr>
          <a:xfrm>
            <a:off x="381248" y="1196752"/>
            <a:ext cx="1512168" cy="158417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dirty="0" smtClean="0">
                <a:ln>
                  <a:noFill/>
                </a:ln>
                <a:solidFill>
                  <a:prstClr val="white"/>
                </a:solidFill>
                <a:effectLst/>
                <a:uLnTx/>
                <a:uFillTx/>
                <a:latin typeface="標楷體" panose="03000509000000000000" pitchFamily="65" charset="-120"/>
                <a:ea typeface="標楷體" panose="03000509000000000000" pitchFamily="65" charset="-120"/>
              </a:rPr>
              <a:t>種類</a:t>
            </a:r>
            <a:endParaRPr kumimoji="0" lang="zh-TW" altLang="en-US" sz="2800" b="0" i="0" u="none" strike="noStrike" kern="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10" name="矩形 9"/>
          <p:cNvSpPr/>
          <p:nvPr/>
        </p:nvSpPr>
        <p:spPr>
          <a:xfrm>
            <a:off x="2029036" y="1196752"/>
            <a:ext cx="6777148" cy="1584176"/>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l" defTabSz="914400" eaLnBrk="1" fontAlgn="auto" latinLnBrk="0" hangingPunct="1">
              <a:lnSpc>
                <a:spcPct val="150000"/>
              </a:lnSpc>
              <a:spcBef>
                <a:spcPts val="0"/>
              </a:spcBef>
              <a:spcAft>
                <a:spcPts val="0"/>
              </a:spcAft>
              <a:buClrTx/>
              <a:buSzTx/>
              <a:buFontTx/>
              <a:buNone/>
              <a:tabLst/>
              <a:defRPr/>
            </a:pPr>
            <a:r>
              <a:rPr lang="zh-TW" altLang="en-US" sz="2400" kern="0" dirty="0" smtClean="0">
                <a:solidFill>
                  <a:prstClr val="black"/>
                </a:solidFill>
                <a:latin typeface="標楷體" panose="03000509000000000000" pitchFamily="65" charset="-120"/>
                <a:ea typeface="標楷體" panose="03000509000000000000" pitchFamily="65" charset="-120"/>
              </a:rPr>
              <a:t>無自用住宅。</a:t>
            </a:r>
            <a:endParaRPr lang="zh-TW" altLang="en-US" sz="2400" kern="0" dirty="0">
              <a:solidFill>
                <a:prstClr val="black"/>
              </a:solidFill>
              <a:latin typeface="標楷體" panose="03000509000000000000" pitchFamily="65" charset="-120"/>
              <a:ea typeface="標楷體" panose="03000509000000000000" pitchFamily="65" charset="-120"/>
            </a:endParaRPr>
          </a:p>
          <a:p>
            <a:pPr marL="0" marR="0" lvl="0" indent="0" algn="l" defTabSz="914400" eaLnBrk="1" fontAlgn="auto" latinLnBrk="0" hangingPunct="1">
              <a:lnSpc>
                <a:spcPct val="150000"/>
              </a:lnSpc>
              <a:spcBef>
                <a:spcPts val="0"/>
              </a:spcBef>
              <a:spcAft>
                <a:spcPts val="0"/>
              </a:spcAft>
              <a:buClrTx/>
              <a:buSzTx/>
              <a:buFontTx/>
              <a:buNone/>
              <a:tabLst/>
              <a:defRPr/>
            </a:pPr>
            <a:r>
              <a:rPr kumimoji="0" lang="zh-TW" altLang="en-US" sz="2400" b="0" i="0" u="none" strike="noStrike" kern="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一般住宅。</a:t>
            </a:r>
            <a:endParaRPr kumimoji="0" lang="en-US" altLang="zh-TW" sz="2400" b="0" i="0" u="none" strike="noStrike" kern="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endParaRPr>
          </a:p>
        </p:txBody>
      </p:sp>
      <p:sp>
        <p:nvSpPr>
          <p:cNvPr id="11" name="矩形 10"/>
          <p:cNvSpPr/>
          <p:nvPr/>
        </p:nvSpPr>
        <p:spPr>
          <a:xfrm>
            <a:off x="368548" y="4653136"/>
            <a:ext cx="1512168" cy="1656184"/>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smtClean="0">
                <a:ln>
                  <a:noFill/>
                </a:ln>
                <a:solidFill>
                  <a:prstClr val="white"/>
                </a:solidFill>
                <a:effectLst/>
                <a:uLnTx/>
                <a:uFillTx/>
                <a:latin typeface="標楷體" panose="03000509000000000000" pitchFamily="65" charset="-120"/>
                <a:ea typeface="標楷體" panose="03000509000000000000" pitchFamily="65" charset="-120"/>
              </a:rPr>
              <a:t>利率</a:t>
            </a:r>
            <a:endParaRPr kumimoji="0" lang="zh-TW" altLang="en-US" sz="2400" b="0" i="0" u="none" strike="noStrike" kern="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12" name="矩形 11"/>
          <p:cNvSpPr/>
          <p:nvPr/>
        </p:nvSpPr>
        <p:spPr>
          <a:xfrm>
            <a:off x="2016336" y="4653136"/>
            <a:ext cx="6777148" cy="1656184"/>
          </a:xfrm>
          <a:prstGeom prst="rect">
            <a:avLst/>
          </a:prstGeom>
          <a:solidFill>
            <a:sysClr val="window" lastClr="FFFFFF"/>
          </a:solidFill>
          <a:ln w="25400" cap="flat" cmpd="sng" algn="ctr">
            <a:solidFill>
              <a:srgbClr val="4BACC6"/>
            </a:solidFill>
            <a:prstDash val="solid"/>
          </a:ln>
          <a:effectLst/>
        </p:spPr>
        <p:txBody>
          <a:bodyPr rtlCol="0" anchor="ctr"/>
          <a:lstStyle/>
          <a:p>
            <a:pPr marL="0" marR="0" lvl="0" indent="0" algn="l" defTabSz="914400" eaLnBrk="1" fontAlgn="auto" latinLnBrk="0" hangingPunct="1">
              <a:lnSpc>
                <a:spcPct val="150000"/>
              </a:lnSpc>
              <a:spcBef>
                <a:spcPts val="0"/>
              </a:spcBef>
              <a:spcAft>
                <a:spcPts val="0"/>
              </a:spcAft>
              <a:buClrTx/>
              <a:buSzTx/>
              <a:buFontTx/>
              <a:buNone/>
              <a:tabLst/>
              <a:defRPr/>
            </a:pPr>
            <a:r>
              <a:rPr lang="zh-TW" altLang="en-US" sz="2400" kern="0" dirty="0">
                <a:solidFill>
                  <a:prstClr val="black"/>
                </a:solidFill>
                <a:latin typeface="標楷體" panose="03000509000000000000" pitchFamily="65" charset="-120"/>
                <a:ea typeface="標楷體" panose="03000509000000000000" pitchFamily="65" charset="-120"/>
              </a:rPr>
              <a:t>利 率：按本行購屋貸款牌告利率計息。</a:t>
            </a:r>
          </a:p>
          <a:p>
            <a:pPr marL="0" marR="0" lvl="0" indent="0" algn="l" defTabSz="914400" eaLnBrk="1" fontAlgn="auto" latinLnBrk="0" hangingPunct="1">
              <a:lnSpc>
                <a:spcPct val="150000"/>
              </a:lnSpc>
              <a:spcBef>
                <a:spcPts val="0"/>
              </a:spcBef>
              <a:spcAft>
                <a:spcPts val="0"/>
              </a:spcAft>
              <a:buClrTx/>
              <a:buSzTx/>
              <a:buFontTx/>
              <a:buNone/>
              <a:tabLst/>
              <a:defRPr/>
            </a:pPr>
            <a:r>
              <a:rPr lang="zh-TW" altLang="en-US" sz="2400" kern="0" dirty="0">
                <a:solidFill>
                  <a:prstClr val="black"/>
                </a:solidFill>
                <a:latin typeface="標楷體" panose="03000509000000000000" pitchFamily="65" charset="-120"/>
                <a:ea typeface="標楷體" panose="03000509000000000000" pitchFamily="65" charset="-120"/>
              </a:rPr>
              <a:t>視不同身分別及收入高低而訂。</a:t>
            </a:r>
          </a:p>
        </p:txBody>
      </p:sp>
      <p:sp>
        <p:nvSpPr>
          <p:cNvPr id="13" name="矩形 12"/>
          <p:cNvSpPr/>
          <p:nvPr/>
        </p:nvSpPr>
        <p:spPr>
          <a:xfrm>
            <a:off x="368548" y="2896368"/>
            <a:ext cx="1512168" cy="1656184"/>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smtClean="0">
                <a:ln>
                  <a:noFill/>
                </a:ln>
                <a:solidFill>
                  <a:prstClr val="white"/>
                </a:solidFill>
                <a:effectLst/>
                <a:uLnTx/>
                <a:uFillTx/>
                <a:latin typeface="標楷體" panose="03000509000000000000" pitchFamily="65" charset="-120"/>
                <a:ea typeface="標楷體" panose="03000509000000000000" pitchFamily="65" charset="-120"/>
              </a:rPr>
              <a:t>期限</a:t>
            </a:r>
            <a:endParaRPr kumimoji="0" lang="zh-TW" altLang="en-US" sz="2400" b="0" i="0" u="none" strike="noStrike" kern="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14" name="矩形 13"/>
          <p:cNvSpPr/>
          <p:nvPr/>
        </p:nvSpPr>
        <p:spPr>
          <a:xfrm>
            <a:off x="2029036" y="2896368"/>
            <a:ext cx="6777148" cy="1656184"/>
          </a:xfrm>
          <a:prstGeom prst="rect">
            <a:avLst/>
          </a:prstGeom>
          <a:solidFill>
            <a:sysClr val="window" lastClr="FFFFFF"/>
          </a:solidFill>
          <a:ln w="25400" cap="flat" cmpd="sng" algn="ctr">
            <a:solidFill>
              <a:srgbClr val="C0504D"/>
            </a:solidFill>
            <a:prstDash val="solid"/>
          </a:ln>
          <a:effectLst/>
        </p:spPr>
        <p:txBody>
          <a:bodyPr rtlCol="0" anchor="ctr"/>
          <a:lstStyle/>
          <a:p>
            <a:pPr algn="l" fontAlgn="auto">
              <a:lnSpc>
                <a:spcPct val="150000"/>
              </a:lnSpc>
              <a:spcBef>
                <a:spcPts val="0"/>
              </a:spcBef>
              <a:spcAft>
                <a:spcPts val="0"/>
              </a:spcAft>
              <a:defRPr/>
            </a:pPr>
            <a:r>
              <a:rPr lang="zh-TW" altLang="en-US" sz="2400" kern="0" dirty="0" smtClean="0">
                <a:solidFill>
                  <a:prstClr val="black"/>
                </a:solidFill>
                <a:latin typeface="標楷體" panose="03000509000000000000" pitchFamily="65" charset="-120"/>
                <a:ea typeface="標楷體" panose="03000509000000000000" pitchFamily="65" charset="-120"/>
              </a:rPr>
              <a:t>借款期限：最長</a:t>
            </a:r>
            <a:r>
              <a:rPr lang="en-US" altLang="zh-TW" sz="2400" kern="0" dirty="0" smtClean="0">
                <a:solidFill>
                  <a:prstClr val="black"/>
                </a:solidFill>
                <a:latin typeface="標楷體" panose="03000509000000000000" pitchFamily="65" charset="-120"/>
                <a:ea typeface="標楷體" panose="03000509000000000000" pitchFamily="65" charset="-120"/>
              </a:rPr>
              <a:t>30</a:t>
            </a:r>
            <a:r>
              <a:rPr lang="zh-TW" altLang="en-US" sz="2400" kern="0" dirty="0" smtClean="0">
                <a:solidFill>
                  <a:prstClr val="black"/>
                </a:solidFill>
                <a:latin typeface="標楷體" panose="03000509000000000000" pitchFamily="65" charset="-120"/>
                <a:ea typeface="標楷體" panose="03000509000000000000" pitchFamily="65" charset="-120"/>
              </a:rPr>
              <a:t>年。</a:t>
            </a:r>
            <a:endParaRPr lang="en-US" altLang="zh-TW" sz="2400" kern="0" dirty="0" smtClean="0">
              <a:solidFill>
                <a:prstClr val="black"/>
              </a:solidFill>
              <a:latin typeface="標楷體" panose="03000509000000000000" pitchFamily="65" charset="-120"/>
              <a:ea typeface="標楷體" panose="03000509000000000000" pitchFamily="65" charset="-120"/>
            </a:endParaRPr>
          </a:p>
          <a:p>
            <a:pPr algn="l" fontAlgn="auto">
              <a:lnSpc>
                <a:spcPct val="150000"/>
              </a:lnSpc>
              <a:spcBef>
                <a:spcPts val="0"/>
              </a:spcBef>
              <a:spcAft>
                <a:spcPts val="0"/>
              </a:spcAft>
              <a:defRPr/>
            </a:pPr>
            <a:r>
              <a:rPr lang="zh-TW" altLang="en-US" sz="2400" kern="0" dirty="0" smtClean="0">
                <a:solidFill>
                  <a:prstClr val="black"/>
                </a:solidFill>
                <a:latin typeface="標楷體" panose="03000509000000000000" pitchFamily="65" charset="-120"/>
                <a:ea typeface="標楷體" panose="03000509000000000000" pitchFamily="65" charset="-120"/>
              </a:rPr>
              <a:t>寬限期：可</a:t>
            </a:r>
            <a:r>
              <a:rPr lang="en-US" altLang="zh-TW" sz="2400" kern="0" dirty="0" smtClean="0">
                <a:solidFill>
                  <a:prstClr val="black"/>
                </a:solidFill>
                <a:latin typeface="標楷體" panose="03000509000000000000" pitchFamily="65" charset="-120"/>
                <a:ea typeface="標楷體" panose="03000509000000000000" pitchFamily="65" charset="-120"/>
              </a:rPr>
              <a:t>1</a:t>
            </a:r>
            <a:r>
              <a:rPr lang="zh-TW" altLang="en-US" sz="2400" kern="0" dirty="0" smtClean="0">
                <a:solidFill>
                  <a:prstClr val="black"/>
                </a:solidFill>
                <a:latin typeface="標楷體" panose="03000509000000000000" pitchFamily="65" charset="-120"/>
                <a:ea typeface="標楷體" panose="03000509000000000000" pitchFamily="65" charset="-120"/>
              </a:rPr>
              <a:t>～</a:t>
            </a:r>
            <a:r>
              <a:rPr lang="en-US" altLang="zh-TW" sz="2400" kern="0" dirty="0" smtClean="0">
                <a:solidFill>
                  <a:prstClr val="black"/>
                </a:solidFill>
                <a:latin typeface="標楷體" panose="03000509000000000000" pitchFamily="65" charset="-120"/>
                <a:ea typeface="標楷體" panose="03000509000000000000" pitchFamily="65" charset="-120"/>
              </a:rPr>
              <a:t>5</a:t>
            </a:r>
            <a:r>
              <a:rPr lang="zh-TW" altLang="en-US" sz="2400" kern="0" dirty="0" smtClean="0">
                <a:solidFill>
                  <a:prstClr val="black"/>
                </a:solidFill>
                <a:latin typeface="標楷體" panose="03000509000000000000" pitchFamily="65" charset="-120"/>
                <a:ea typeface="標楷體" panose="03000509000000000000" pitchFamily="65" charset="-120"/>
              </a:rPr>
              <a:t>年，視借款人條件而定。</a:t>
            </a:r>
            <a:endParaRPr lang="en-US" altLang="zh-TW" sz="2400" kern="0" dirty="0">
              <a:solidFill>
                <a:prstClr val="black"/>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BEC15472-E753-4317-8565-67A29FFE8CF0}" type="slidenum">
              <a:rPr lang="en-US" altLang="zh-TW" smtClean="0"/>
              <a:pPr/>
              <a:t>13</a:t>
            </a:fld>
            <a:endParaRPr lang="en-US" altLang="zh-TW"/>
          </a:p>
        </p:txBody>
      </p:sp>
    </p:spTree>
    <p:extLst>
      <p:ext uri="{BB962C8B-B14F-4D97-AF65-F5344CB8AC3E}">
        <p14:creationId xmlns:p14="http://schemas.microsoft.com/office/powerpoint/2010/main" val="56956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80">
                                          <p:stCondLst>
                                            <p:cond delay="0"/>
                                          </p:stCondLst>
                                        </p:cTn>
                                        <p:tgtEl>
                                          <p:spTgt spid="14"/>
                                        </p:tgtEl>
                                      </p:cBhvr>
                                    </p:animEffect>
                                    <p:anim calcmode="lin" valueType="num">
                                      <p:cBhvr>
                                        <p:cTn id="5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3" dur="26">
                                          <p:stCondLst>
                                            <p:cond delay="650"/>
                                          </p:stCondLst>
                                        </p:cTn>
                                        <p:tgtEl>
                                          <p:spTgt spid="14"/>
                                        </p:tgtEl>
                                      </p:cBhvr>
                                      <p:to x="100000" y="60000"/>
                                    </p:animScale>
                                    <p:animScale>
                                      <p:cBhvr>
                                        <p:cTn id="64" dur="166" decel="50000">
                                          <p:stCondLst>
                                            <p:cond delay="676"/>
                                          </p:stCondLst>
                                        </p:cTn>
                                        <p:tgtEl>
                                          <p:spTgt spid="14"/>
                                        </p:tgtEl>
                                      </p:cBhvr>
                                      <p:to x="100000" y="100000"/>
                                    </p:animScale>
                                    <p:animScale>
                                      <p:cBhvr>
                                        <p:cTn id="65" dur="26">
                                          <p:stCondLst>
                                            <p:cond delay="1312"/>
                                          </p:stCondLst>
                                        </p:cTn>
                                        <p:tgtEl>
                                          <p:spTgt spid="14"/>
                                        </p:tgtEl>
                                      </p:cBhvr>
                                      <p:to x="100000" y="80000"/>
                                    </p:animScale>
                                    <p:animScale>
                                      <p:cBhvr>
                                        <p:cTn id="66" dur="166" decel="50000">
                                          <p:stCondLst>
                                            <p:cond delay="1338"/>
                                          </p:stCondLst>
                                        </p:cTn>
                                        <p:tgtEl>
                                          <p:spTgt spid="14"/>
                                        </p:tgtEl>
                                      </p:cBhvr>
                                      <p:to x="100000" y="100000"/>
                                    </p:animScale>
                                    <p:animScale>
                                      <p:cBhvr>
                                        <p:cTn id="67" dur="26">
                                          <p:stCondLst>
                                            <p:cond delay="1642"/>
                                          </p:stCondLst>
                                        </p:cTn>
                                        <p:tgtEl>
                                          <p:spTgt spid="14"/>
                                        </p:tgtEl>
                                      </p:cBhvr>
                                      <p:to x="100000" y="90000"/>
                                    </p:animScale>
                                    <p:animScale>
                                      <p:cBhvr>
                                        <p:cTn id="68" dur="166" decel="50000">
                                          <p:stCondLst>
                                            <p:cond delay="1668"/>
                                          </p:stCondLst>
                                        </p:cTn>
                                        <p:tgtEl>
                                          <p:spTgt spid="14"/>
                                        </p:tgtEl>
                                      </p:cBhvr>
                                      <p:to x="100000" y="100000"/>
                                    </p:animScale>
                                    <p:animScale>
                                      <p:cBhvr>
                                        <p:cTn id="69" dur="26">
                                          <p:stCondLst>
                                            <p:cond delay="1808"/>
                                          </p:stCondLst>
                                        </p:cTn>
                                        <p:tgtEl>
                                          <p:spTgt spid="14"/>
                                        </p:tgtEl>
                                      </p:cBhvr>
                                      <p:to x="100000" y="95000"/>
                                    </p:animScale>
                                    <p:animScale>
                                      <p:cBhvr>
                                        <p:cTn id="70" dur="166" decel="50000">
                                          <p:stCondLst>
                                            <p:cond delay="1834"/>
                                          </p:stCondLst>
                                        </p:cTn>
                                        <p:tgtEl>
                                          <p:spTgt spid="14"/>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80">
                                          <p:stCondLst>
                                            <p:cond delay="0"/>
                                          </p:stCondLst>
                                        </p:cTn>
                                        <p:tgtEl>
                                          <p:spTgt spid="11"/>
                                        </p:tgtEl>
                                      </p:cBhvr>
                                    </p:animEffect>
                                    <p:anim calcmode="lin" valueType="num">
                                      <p:cBhvr>
                                        <p:cTn id="7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1" dur="26">
                                          <p:stCondLst>
                                            <p:cond delay="650"/>
                                          </p:stCondLst>
                                        </p:cTn>
                                        <p:tgtEl>
                                          <p:spTgt spid="11"/>
                                        </p:tgtEl>
                                      </p:cBhvr>
                                      <p:to x="100000" y="60000"/>
                                    </p:animScale>
                                    <p:animScale>
                                      <p:cBhvr>
                                        <p:cTn id="82" dur="166" decel="50000">
                                          <p:stCondLst>
                                            <p:cond delay="676"/>
                                          </p:stCondLst>
                                        </p:cTn>
                                        <p:tgtEl>
                                          <p:spTgt spid="11"/>
                                        </p:tgtEl>
                                      </p:cBhvr>
                                      <p:to x="100000" y="100000"/>
                                    </p:animScale>
                                    <p:animScale>
                                      <p:cBhvr>
                                        <p:cTn id="83" dur="26">
                                          <p:stCondLst>
                                            <p:cond delay="1312"/>
                                          </p:stCondLst>
                                        </p:cTn>
                                        <p:tgtEl>
                                          <p:spTgt spid="11"/>
                                        </p:tgtEl>
                                      </p:cBhvr>
                                      <p:to x="100000" y="80000"/>
                                    </p:animScale>
                                    <p:animScale>
                                      <p:cBhvr>
                                        <p:cTn id="84" dur="166" decel="50000">
                                          <p:stCondLst>
                                            <p:cond delay="1338"/>
                                          </p:stCondLst>
                                        </p:cTn>
                                        <p:tgtEl>
                                          <p:spTgt spid="11"/>
                                        </p:tgtEl>
                                      </p:cBhvr>
                                      <p:to x="100000" y="100000"/>
                                    </p:animScale>
                                    <p:animScale>
                                      <p:cBhvr>
                                        <p:cTn id="85" dur="26">
                                          <p:stCondLst>
                                            <p:cond delay="1642"/>
                                          </p:stCondLst>
                                        </p:cTn>
                                        <p:tgtEl>
                                          <p:spTgt spid="11"/>
                                        </p:tgtEl>
                                      </p:cBhvr>
                                      <p:to x="100000" y="90000"/>
                                    </p:animScale>
                                    <p:animScale>
                                      <p:cBhvr>
                                        <p:cTn id="86" dur="166" decel="50000">
                                          <p:stCondLst>
                                            <p:cond delay="1668"/>
                                          </p:stCondLst>
                                        </p:cTn>
                                        <p:tgtEl>
                                          <p:spTgt spid="11"/>
                                        </p:tgtEl>
                                      </p:cBhvr>
                                      <p:to x="100000" y="100000"/>
                                    </p:animScale>
                                    <p:animScale>
                                      <p:cBhvr>
                                        <p:cTn id="87" dur="26">
                                          <p:stCondLst>
                                            <p:cond delay="1808"/>
                                          </p:stCondLst>
                                        </p:cTn>
                                        <p:tgtEl>
                                          <p:spTgt spid="11"/>
                                        </p:tgtEl>
                                      </p:cBhvr>
                                      <p:to x="100000" y="95000"/>
                                    </p:animScale>
                                    <p:animScale>
                                      <p:cBhvr>
                                        <p:cTn id="88" dur="166" decel="50000">
                                          <p:stCondLst>
                                            <p:cond delay="1834"/>
                                          </p:stCondLst>
                                        </p:cTn>
                                        <p:tgtEl>
                                          <p:spTgt spid="11"/>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down)">
                                      <p:cBhvr>
                                        <p:cTn id="91" dur="580">
                                          <p:stCondLst>
                                            <p:cond delay="0"/>
                                          </p:stCondLst>
                                        </p:cTn>
                                        <p:tgtEl>
                                          <p:spTgt spid="12"/>
                                        </p:tgtEl>
                                      </p:cBhvr>
                                    </p:animEffect>
                                    <p:anim calcmode="lin" valueType="num">
                                      <p:cBhvr>
                                        <p:cTn id="9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7" dur="26">
                                          <p:stCondLst>
                                            <p:cond delay="650"/>
                                          </p:stCondLst>
                                        </p:cTn>
                                        <p:tgtEl>
                                          <p:spTgt spid="12"/>
                                        </p:tgtEl>
                                      </p:cBhvr>
                                      <p:to x="100000" y="60000"/>
                                    </p:animScale>
                                    <p:animScale>
                                      <p:cBhvr>
                                        <p:cTn id="98" dur="166" decel="50000">
                                          <p:stCondLst>
                                            <p:cond delay="676"/>
                                          </p:stCondLst>
                                        </p:cTn>
                                        <p:tgtEl>
                                          <p:spTgt spid="12"/>
                                        </p:tgtEl>
                                      </p:cBhvr>
                                      <p:to x="100000" y="100000"/>
                                    </p:animScale>
                                    <p:animScale>
                                      <p:cBhvr>
                                        <p:cTn id="99" dur="26">
                                          <p:stCondLst>
                                            <p:cond delay="1312"/>
                                          </p:stCondLst>
                                        </p:cTn>
                                        <p:tgtEl>
                                          <p:spTgt spid="12"/>
                                        </p:tgtEl>
                                      </p:cBhvr>
                                      <p:to x="100000" y="80000"/>
                                    </p:animScale>
                                    <p:animScale>
                                      <p:cBhvr>
                                        <p:cTn id="100" dur="166" decel="50000">
                                          <p:stCondLst>
                                            <p:cond delay="1338"/>
                                          </p:stCondLst>
                                        </p:cTn>
                                        <p:tgtEl>
                                          <p:spTgt spid="12"/>
                                        </p:tgtEl>
                                      </p:cBhvr>
                                      <p:to x="100000" y="100000"/>
                                    </p:animScale>
                                    <p:animScale>
                                      <p:cBhvr>
                                        <p:cTn id="101" dur="26">
                                          <p:stCondLst>
                                            <p:cond delay="1642"/>
                                          </p:stCondLst>
                                        </p:cTn>
                                        <p:tgtEl>
                                          <p:spTgt spid="12"/>
                                        </p:tgtEl>
                                      </p:cBhvr>
                                      <p:to x="100000" y="90000"/>
                                    </p:animScale>
                                    <p:animScale>
                                      <p:cBhvr>
                                        <p:cTn id="102" dur="166" decel="50000">
                                          <p:stCondLst>
                                            <p:cond delay="1668"/>
                                          </p:stCondLst>
                                        </p:cTn>
                                        <p:tgtEl>
                                          <p:spTgt spid="12"/>
                                        </p:tgtEl>
                                      </p:cBhvr>
                                      <p:to x="100000" y="100000"/>
                                    </p:animScale>
                                    <p:animScale>
                                      <p:cBhvr>
                                        <p:cTn id="103" dur="26">
                                          <p:stCondLst>
                                            <p:cond delay="1808"/>
                                          </p:stCondLst>
                                        </p:cTn>
                                        <p:tgtEl>
                                          <p:spTgt spid="12"/>
                                        </p:tgtEl>
                                      </p:cBhvr>
                                      <p:to x="100000" y="95000"/>
                                    </p:animScale>
                                    <p:animScale>
                                      <p:cBhvr>
                                        <p:cTn id="10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中小企業信用保證基金</a:t>
            </a:r>
            <a:endParaRPr lang="en-US" altLang="zh-TW" dirty="0">
              <a:latin typeface="標楷體" panose="03000509000000000000" pitchFamily="65" charset="-120"/>
              <a:ea typeface="標楷體" panose="03000509000000000000" pitchFamily="65" charset="-120"/>
            </a:endParaRPr>
          </a:p>
        </p:txBody>
      </p:sp>
      <p:sp>
        <p:nvSpPr>
          <p:cNvPr id="10" name="矩形 9"/>
          <p:cNvSpPr/>
          <p:nvPr/>
        </p:nvSpPr>
        <p:spPr>
          <a:xfrm>
            <a:off x="971600" y="1052736"/>
            <a:ext cx="7562800" cy="5223098"/>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l" defTabSz="914400" eaLnBrk="1" fontAlgn="auto" latinLnBrk="0" hangingPunct="1">
              <a:lnSpc>
                <a:spcPct val="150000"/>
              </a:lnSpc>
              <a:spcBef>
                <a:spcPts val="0"/>
              </a:spcBef>
              <a:spcAft>
                <a:spcPts val="0"/>
              </a:spcAft>
              <a:buClrTx/>
              <a:buSzTx/>
              <a:buFontTx/>
              <a:buNone/>
              <a:tabLst/>
              <a:defRPr/>
            </a:pPr>
            <a:r>
              <a:rPr lang="zh-TW" altLang="en-US" sz="2800" kern="0" dirty="0">
                <a:solidFill>
                  <a:prstClr val="black"/>
                </a:solidFill>
                <a:latin typeface="標楷體" panose="03000509000000000000" pitchFamily="65" charset="-120"/>
                <a:ea typeface="標楷體" panose="03000509000000000000" pitchFamily="65" charset="-120"/>
              </a:rPr>
              <a:t>「財團法人</a:t>
            </a:r>
            <a:r>
              <a:rPr lang="zh-TW" altLang="en-US" sz="2800" kern="0" dirty="0">
                <a:solidFill>
                  <a:srgbClr val="FF0000"/>
                </a:solidFill>
                <a:latin typeface="標楷體" panose="03000509000000000000" pitchFamily="65" charset="-120"/>
                <a:ea typeface="標楷體" panose="03000509000000000000" pitchFamily="65" charset="-120"/>
              </a:rPr>
              <a:t>中小企業</a:t>
            </a:r>
            <a:r>
              <a:rPr lang="zh-TW" altLang="en-US" sz="2800" kern="0" dirty="0">
                <a:solidFill>
                  <a:prstClr val="black"/>
                </a:solidFill>
                <a:latin typeface="標楷體" panose="03000509000000000000" pitchFamily="65" charset="-120"/>
                <a:ea typeface="標楷體" panose="03000509000000000000" pitchFamily="65" charset="-120"/>
              </a:rPr>
              <a:t>信用保證基金」係由政府及銀行共同捐助成立之公益財團法人，目的在透過信用保證，分擔銀行辦理中小企業貸款之信用風險，協助</a:t>
            </a:r>
            <a:r>
              <a:rPr lang="zh-TW" altLang="en-US" sz="2800" kern="0" dirty="0">
                <a:solidFill>
                  <a:srgbClr val="FF0000"/>
                </a:solidFill>
                <a:latin typeface="標楷體" panose="03000509000000000000" pitchFamily="65" charset="-120"/>
                <a:ea typeface="標楷體" panose="03000509000000000000" pitchFamily="65" charset="-120"/>
              </a:rPr>
              <a:t>擔保品不足</a:t>
            </a:r>
            <a:r>
              <a:rPr lang="zh-TW" altLang="en-US" sz="2800" kern="0" dirty="0">
                <a:solidFill>
                  <a:prstClr val="black"/>
                </a:solidFill>
                <a:latin typeface="標楷體" panose="03000509000000000000" pitchFamily="65" charset="-120"/>
                <a:ea typeface="標楷體" panose="03000509000000000000" pitchFamily="65" charset="-120"/>
              </a:rPr>
              <a:t>之中小企業取得融資</a:t>
            </a:r>
            <a:r>
              <a:rPr lang="zh-TW" altLang="en-US" sz="2800" kern="0" dirty="0" smtClean="0">
                <a:solidFill>
                  <a:prstClr val="black"/>
                </a:solidFill>
                <a:latin typeface="標楷體" panose="03000509000000000000" pitchFamily="65" charset="-120"/>
                <a:ea typeface="標楷體" panose="03000509000000000000" pitchFamily="65" charset="-120"/>
              </a:rPr>
              <a:t>。結合</a:t>
            </a:r>
            <a:r>
              <a:rPr lang="zh-TW" altLang="en-US" sz="2800" kern="0" dirty="0">
                <a:solidFill>
                  <a:prstClr val="black"/>
                </a:solidFill>
                <a:latin typeface="標楷體" panose="03000509000000000000" pitchFamily="65" charset="-120"/>
                <a:ea typeface="標楷體" panose="03000509000000000000" pitchFamily="65" charset="-120"/>
              </a:rPr>
              <a:t>「信保基金」提供的信用保證，協助具發展潛力、資金用途明確的中小企業，順利取得所需之營運資金，陪伴中小企業不斷茁壯成長</a:t>
            </a:r>
            <a:r>
              <a:rPr lang="zh-TW" altLang="en-US" sz="2400" kern="0" dirty="0">
                <a:solidFill>
                  <a:prstClr val="black"/>
                </a:solidFill>
                <a:latin typeface="標楷體" panose="03000509000000000000" pitchFamily="65" charset="-120"/>
                <a:ea typeface="標楷體" panose="03000509000000000000" pitchFamily="65" charset="-120"/>
              </a:rPr>
              <a:t>。</a:t>
            </a:r>
            <a:endParaRPr kumimoji="0" lang="en-US" altLang="zh-TW" sz="2400" b="0" i="0" u="none" strike="noStrike" kern="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BEC15472-E753-4317-8565-67A29FFE8CF0}" type="slidenum">
              <a:rPr lang="en-US" altLang="zh-TW" smtClean="0"/>
              <a:pPr/>
              <a:t>14</a:t>
            </a:fld>
            <a:endParaRPr lang="en-US" altLang="zh-TW"/>
          </a:p>
        </p:txBody>
      </p:sp>
    </p:spTree>
    <p:extLst>
      <p:ext uri="{BB962C8B-B14F-4D97-AF65-F5344CB8AC3E}">
        <p14:creationId xmlns:p14="http://schemas.microsoft.com/office/powerpoint/2010/main" val="339039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中小企業貸款</a:t>
            </a:r>
            <a:endParaRPr lang="en-US" altLang="zh-TW" dirty="0">
              <a:latin typeface="標楷體" panose="03000509000000000000" pitchFamily="65" charset="-120"/>
              <a:ea typeface="標楷體" panose="03000509000000000000" pitchFamily="65" charset="-120"/>
            </a:endParaRPr>
          </a:p>
        </p:txBody>
      </p:sp>
      <p:sp>
        <p:nvSpPr>
          <p:cNvPr id="9" name="矩形 8"/>
          <p:cNvSpPr/>
          <p:nvPr/>
        </p:nvSpPr>
        <p:spPr>
          <a:xfrm>
            <a:off x="381248" y="1196752"/>
            <a:ext cx="1512168" cy="158417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smtClean="0">
                <a:ln>
                  <a:noFill/>
                </a:ln>
                <a:solidFill>
                  <a:prstClr val="white"/>
                </a:solidFill>
                <a:effectLst/>
                <a:uLnTx/>
                <a:uFillTx/>
                <a:latin typeface="標楷體" panose="03000509000000000000" pitchFamily="65" charset="-120"/>
                <a:ea typeface="標楷體" panose="03000509000000000000" pitchFamily="65" charset="-120"/>
              </a:rPr>
              <a:t>定義</a:t>
            </a:r>
            <a:endParaRPr kumimoji="0" lang="zh-TW" altLang="en-US" sz="2800" b="0" i="0" u="none" strike="noStrike" kern="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10" name="矩形 9"/>
          <p:cNvSpPr/>
          <p:nvPr/>
        </p:nvSpPr>
        <p:spPr>
          <a:xfrm>
            <a:off x="2029036" y="1196752"/>
            <a:ext cx="6777148" cy="1584176"/>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l" defTabSz="914400" eaLnBrk="1" fontAlgn="auto" latinLnBrk="0" hangingPunct="1">
              <a:lnSpc>
                <a:spcPct val="150000"/>
              </a:lnSpc>
              <a:spcBef>
                <a:spcPts val="0"/>
              </a:spcBef>
              <a:spcAft>
                <a:spcPts val="0"/>
              </a:spcAft>
              <a:buClrTx/>
              <a:buSzTx/>
              <a:buFontTx/>
              <a:buNone/>
              <a:tabLst/>
              <a:defRPr/>
            </a:pPr>
            <a:r>
              <a:rPr lang="zh-TW" altLang="en-US" sz="2400" kern="0" dirty="0" smtClean="0">
                <a:solidFill>
                  <a:prstClr val="black"/>
                </a:solidFill>
                <a:latin typeface="標楷體" panose="03000509000000000000" pitchFamily="65" charset="-120"/>
                <a:ea typeface="標楷體" panose="03000509000000000000" pitchFamily="65" charset="-120"/>
              </a:rPr>
              <a:t>中小企業</a:t>
            </a:r>
            <a:r>
              <a:rPr lang="zh-TW" altLang="en-US" sz="2400" kern="0" dirty="0">
                <a:solidFill>
                  <a:prstClr val="black"/>
                </a:solidFill>
                <a:latin typeface="標楷體" panose="03000509000000000000" pitchFamily="65" charset="-120"/>
                <a:ea typeface="標楷體" panose="03000509000000000000" pitchFamily="65" charset="-120"/>
              </a:rPr>
              <a:t>，指依法辦理公司登記或商業登記，實收</a:t>
            </a:r>
            <a:r>
              <a:rPr lang="zh-TW" altLang="en-US" sz="2400" kern="0" dirty="0">
                <a:solidFill>
                  <a:srgbClr val="FF0000"/>
                </a:solidFill>
                <a:latin typeface="標楷體" panose="03000509000000000000" pitchFamily="65" charset="-120"/>
                <a:ea typeface="標楷體" panose="03000509000000000000" pitchFamily="65" charset="-120"/>
              </a:rPr>
              <a:t>資本額在新臺幣一億元以下</a:t>
            </a:r>
            <a:r>
              <a:rPr lang="zh-TW" altLang="en-US" sz="2400" kern="0" dirty="0">
                <a:solidFill>
                  <a:prstClr val="black"/>
                </a:solidFill>
                <a:latin typeface="標楷體" panose="03000509000000000000" pitchFamily="65" charset="-120"/>
                <a:ea typeface="標楷體" panose="03000509000000000000" pitchFamily="65" charset="-120"/>
              </a:rPr>
              <a:t>，或經常僱用員工數</a:t>
            </a:r>
            <a:r>
              <a:rPr lang="zh-TW" altLang="en-US" sz="2400" kern="0" dirty="0">
                <a:solidFill>
                  <a:srgbClr val="FF0000"/>
                </a:solidFill>
                <a:latin typeface="標楷體" panose="03000509000000000000" pitchFamily="65" charset="-120"/>
                <a:ea typeface="標楷體" panose="03000509000000000000" pitchFamily="65" charset="-120"/>
              </a:rPr>
              <a:t>未滿二百人</a:t>
            </a:r>
            <a:r>
              <a:rPr lang="zh-TW" altLang="en-US" sz="2400" kern="0" dirty="0">
                <a:solidFill>
                  <a:prstClr val="black"/>
                </a:solidFill>
                <a:latin typeface="標楷體" panose="03000509000000000000" pitchFamily="65" charset="-120"/>
                <a:ea typeface="標楷體" panose="03000509000000000000" pitchFamily="65" charset="-120"/>
              </a:rPr>
              <a:t>之事業。 </a:t>
            </a:r>
            <a:endParaRPr kumimoji="0" lang="en-US" altLang="zh-TW" sz="2400" b="0" i="0" u="none" strike="noStrike" kern="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endParaRPr>
          </a:p>
        </p:txBody>
      </p:sp>
      <p:sp>
        <p:nvSpPr>
          <p:cNvPr id="11" name="矩形 10"/>
          <p:cNvSpPr/>
          <p:nvPr/>
        </p:nvSpPr>
        <p:spPr>
          <a:xfrm>
            <a:off x="368548" y="4653136"/>
            <a:ext cx="1512168" cy="1656184"/>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smtClean="0">
                <a:ln>
                  <a:noFill/>
                </a:ln>
                <a:solidFill>
                  <a:prstClr val="white"/>
                </a:solidFill>
                <a:effectLst/>
                <a:uLnTx/>
                <a:uFillTx/>
                <a:latin typeface="標楷體" panose="03000509000000000000" pitchFamily="65" charset="-120"/>
                <a:ea typeface="標楷體" panose="03000509000000000000" pitchFamily="65" charset="-120"/>
              </a:rPr>
              <a:t>擔保品</a:t>
            </a:r>
            <a:endParaRPr kumimoji="0" lang="zh-TW" altLang="en-US" sz="2400" b="0" i="0" u="none" strike="noStrike" kern="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12" name="矩形 11"/>
          <p:cNvSpPr/>
          <p:nvPr/>
        </p:nvSpPr>
        <p:spPr>
          <a:xfrm>
            <a:off x="2016336" y="4653136"/>
            <a:ext cx="6777148" cy="1656184"/>
          </a:xfrm>
          <a:prstGeom prst="rect">
            <a:avLst/>
          </a:prstGeom>
          <a:solidFill>
            <a:sysClr val="window" lastClr="FFFFFF"/>
          </a:solidFill>
          <a:ln w="25400" cap="flat" cmpd="sng" algn="ctr">
            <a:solidFill>
              <a:srgbClr val="4BACC6"/>
            </a:solid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zh-TW" altLang="en-US" sz="2400" kern="0" dirty="0">
                <a:solidFill>
                  <a:prstClr val="black"/>
                </a:solidFill>
                <a:latin typeface="標楷體" panose="03000509000000000000" pitchFamily="65" charset="-120"/>
                <a:ea typeface="標楷體" panose="03000509000000000000" pitchFamily="65" charset="-120"/>
              </a:rPr>
              <a:t>應</a:t>
            </a:r>
            <a:r>
              <a:rPr lang="zh-TW" altLang="en-US" sz="2400" kern="0" dirty="0" smtClean="0">
                <a:solidFill>
                  <a:prstClr val="black"/>
                </a:solidFill>
                <a:latin typeface="標楷體" panose="03000509000000000000" pitchFamily="65" charset="-120"/>
                <a:ea typeface="標楷體" panose="03000509000000000000" pitchFamily="65" charset="-120"/>
              </a:rPr>
              <a:t>提供銀行</a:t>
            </a:r>
            <a:r>
              <a:rPr lang="zh-TW" altLang="en-US" sz="2400" kern="0" dirty="0">
                <a:solidFill>
                  <a:prstClr val="black"/>
                </a:solidFill>
                <a:latin typeface="標楷體" panose="03000509000000000000" pitchFamily="65" charset="-120"/>
                <a:ea typeface="標楷體" panose="03000509000000000000" pitchFamily="65" charset="-120"/>
              </a:rPr>
              <a:t>認可之擔保品。</a:t>
            </a:r>
          </a:p>
        </p:txBody>
      </p:sp>
      <p:sp>
        <p:nvSpPr>
          <p:cNvPr id="13" name="矩形 12"/>
          <p:cNvSpPr/>
          <p:nvPr/>
        </p:nvSpPr>
        <p:spPr>
          <a:xfrm>
            <a:off x="368548" y="2896368"/>
            <a:ext cx="1512168" cy="1656184"/>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smtClean="0">
                <a:ln>
                  <a:noFill/>
                </a:ln>
                <a:solidFill>
                  <a:prstClr val="white"/>
                </a:solidFill>
                <a:effectLst/>
                <a:uLnTx/>
                <a:uFillTx/>
                <a:latin typeface="標楷體" panose="03000509000000000000" pitchFamily="65" charset="-120"/>
                <a:ea typeface="標楷體" panose="03000509000000000000" pitchFamily="65" charset="-120"/>
              </a:rPr>
              <a:t>用途</a:t>
            </a:r>
            <a:endParaRPr kumimoji="0" lang="zh-TW" altLang="en-US" sz="2400" b="0" i="0" u="none" strike="noStrike" kern="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14" name="矩形 13"/>
          <p:cNvSpPr/>
          <p:nvPr/>
        </p:nvSpPr>
        <p:spPr>
          <a:xfrm>
            <a:off x="2029036" y="2896368"/>
            <a:ext cx="6777148" cy="1656184"/>
          </a:xfrm>
          <a:prstGeom prst="rect">
            <a:avLst/>
          </a:prstGeom>
          <a:solidFill>
            <a:sysClr val="window" lastClr="FFFFFF"/>
          </a:solidFill>
          <a:ln w="25400" cap="flat" cmpd="sng" algn="ctr">
            <a:solidFill>
              <a:srgbClr val="C0504D"/>
            </a:solidFill>
            <a:prstDash val="solid"/>
          </a:ln>
          <a:effectLst/>
        </p:spPr>
        <p:txBody>
          <a:bodyPr rtlCol="0" anchor="ctr"/>
          <a:lstStyle/>
          <a:p>
            <a:pPr algn="l" fontAlgn="auto">
              <a:lnSpc>
                <a:spcPct val="150000"/>
              </a:lnSpc>
              <a:spcBef>
                <a:spcPts val="0"/>
              </a:spcBef>
              <a:spcAft>
                <a:spcPts val="0"/>
              </a:spcAft>
              <a:defRPr/>
            </a:pPr>
            <a:r>
              <a:rPr lang="zh-TW" altLang="en-US" sz="2400" kern="0">
                <a:solidFill>
                  <a:prstClr val="black"/>
                </a:solidFill>
                <a:latin typeface="標楷體" panose="03000509000000000000" pitchFamily="65" charset="-120"/>
                <a:ea typeface="標楷體" panose="03000509000000000000" pitchFamily="65" charset="-120"/>
              </a:rPr>
              <a:t>短期週轉、經常性營運資金。</a:t>
            </a:r>
            <a:endParaRPr lang="en-US" altLang="zh-TW" sz="2400" kern="0" dirty="0">
              <a:solidFill>
                <a:prstClr val="black"/>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BEC15472-E753-4317-8565-67A29FFE8CF0}" type="slidenum">
              <a:rPr lang="en-US" altLang="zh-TW" smtClean="0"/>
              <a:pPr/>
              <a:t>15</a:t>
            </a:fld>
            <a:endParaRPr lang="en-US" altLang="zh-TW"/>
          </a:p>
        </p:txBody>
      </p:sp>
    </p:spTree>
    <p:extLst>
      <p:ext uri="{BB962C8B-B14F-4D97-AF65-F5344CB8AC3E}">
        <p14:creationId xmlns:p14="http://schemas.microsoft.com/office/powerpoint/2010/main" val="404733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80">
                                          <p:stCondLst>
                                            <p:cond delay="0"/>
                                          </p:stCondLst>
                                        </p:cTn>
                                        <p:tgtEl>
                                          <p:spTgt spid="14"/>
                                        </p:tgtEl>
                                      </p:cBhvr>
                                    </p:animEffect>
                                    <p:anim calcmode="lin" valueType="num">
                                      <p:cBhvr>
                                        <p:cTn id="5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3" dur="26">
                                          <p:stCondLst>
                                            <p:cond delay="650"/>
                                          </p:stCondLst>
                                        </p:cTn>
                                        <p:tgtEl>
                                          <p:spTgt spid="14"/>
                                        </p:tgtEl>
                                      </p:cBhvr>
                                      <p:to x="100000" y="60000"/>
                                    </p:animScale>
                                    <p:animScale>
                                      <p:cBhvr>
                                        <p:cTn id="64" dur="166" decel="50000">
                                          <p:stCondLst>
                                            <p:cond delay="676"/>
                                          </p:stCondLst>
                                        </p:cTn>
                                        <p:tgtEl>
                                          <p:spTgt spid="14"/>
                                        </p:tgtEl>
                                      </p:cBhvr>
                                      <p:to x="100000" y="100000"/>
                                    </p:animScale>
                                    <p:animScale>
                                      <p:cBhvr>
                                        <p:cTn id="65" dur="26">
                                          <p:stCondLst>
                                            <p:cond delay="1312"/>
                                          </p:stCondLst>
                                        </p:cTn>
                                        <p:tgtEl>
                                          <p:spTgt spid="14"/>
                                        </p:tgtEl>
                                      </p:cBhvr>
                                      <p:to x="100000" y="80000"/>
                                    </p:animScale>
                                    <p:animScale>
                                      <p:cBhvr>
                                        <p:cTn id="66" dur="166" decel="50000">
                                          <p:stCondLst>
                                            <p:cond delay="1338"/>
                                          </p:stCondLst>
                                        </p:cTn>
                                        <p:tgtEl>
                                          <p:spTgt spid="14"/>
                                        </p:tgtEl>
                                      </p:cBhvr>
                                      <p:to x="100000" y="100000"/>
                                    </p:animScale>
                                    <p:animScale>
                                      <p:cBhvr>
                                        <p:cTn id="67" dur="26">
                                          <p:stCondLst>
                                            <p:cond delay="1642"/>
                                          </p:stCondLst>
                                        </p:cTn>
                                        <p:tgtEl>
                                          <p:spTgt spid="14"/>
                                        </p:tgtEl>
                                      </p:cBhvr>
                                      <p:to x="100000" y="90000"/>
                                    </p:animScale>
                                    <p:animScale>
                                      <p:cBhvr>
                                        <p:cTn id="68" dur="166" decel="50000">
                                          <p:stCondLst>
                                            <p:cond delay="1668"/>
                                          </p:stCondLst>
                                        </p:cTn>
                                        <p:tgtEl>
                                          <p:spTgt spid="14"/>
                                        </p:tgtEl>
                                      </p:cBhvr>
                                      <p:to x="100000" y="100000"/>
                                    </p:animScale>
                                    <p:animScale>
                                      <p:cBhvr>
                                        <p:cTn id="69" dur="26">
                                          <p:stCondLst>
                                            <p:cond delay="1808"/>
                                          </p:stCondLst>
                                        </p:cTn>
                                        <p:tgtEl>
                                          <p:spTgt spid="14"/>
                                        </p:tgtEl>
                                      </p:cBhvr>
                                      <p:to x="100000" y="95000"/>
                                    </p:animScale>
                                    <p:animScale>
                                      <p:cBhvr>
                                        <p:cTn id="70" dur="166" decel="50000">
                                          <p:stCondLst>
                                            <p:cond delay="1834"/>
                                          </p:stCondLst>
                                        </p:cTn>
                                        <p:tgtEl>
                                          <p:spTgt spid="14"/>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80">
                                          <p:stCondLst>
                                            <p:cond delay="0"/>
                                          </p:stCondLst>
                                        </p:cTn>
                                        <p:tgtEl>
                                          <p:spTgt spid="11"/>
                                        </p:tgtEl>
                                      </p:cBhvr>
                                    </p:animEffect>
                                    <p:anim calcmode="lin" valueType="num">
                                      <p:cBhvr>
                                        <p:cTn id="7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1" dur="26">
                                          <p:stCondLst>
                                            <p:cond delay="650"/>
                                          </p:stCondLst>
                                        </p:cTn>
                                        <p:tgtEl>
                                          <p:spTgt spid="11"/>
                                        </p:tgtEl>
                                      </p:cBhvr>
                                      <p:to x="100000" y="60000"/>
                                    </p:animScale>
                                    <p:animScale>
                                      <p:cBhvr>
                                        <p:cTn id="82" dur="166" decel="50000">
                                          <p:stCondLst>
                                            <p:cond delay="676"/>
                                          </p:stCondLst>
                                        </p:cTn>
                                        <p:tgtEl>
                                          <p:spTgt spid="11"/>
                                        </p:tgtEl>
                                      </p:cBhvr>
                                      <p:to x="100000" y="100000"/>
                                    </p:animScale>
                                    <p:animScale>
                                      <p:cBhvr>
                                        <p:cTn id="83" dur="26">
                                          <p:stCondLst>
                                            <p:cond delay="1312"/>
                                          </p:stCondLst>
                                        </p:cTn>
                                        <p:tgtEl>
                                          <p:spTgt spid="11"/>
                                        </p:tgtEl>
                                      </p:cBhvr>
                                      <p:to x="100000" y="80000"/>
                                    </p:animScale>
                                    <p:animScale>
                                      <p:cBhvr>
                                        <p:cTn id="84" dur="166" decel="50000">
                                          <p:stCondLst>
                                            <p:cond delay="1338"/>
                                          </p:stCondLst>
                                        </p:cTn>
                                        <p:tgtEl>
                                          <p:spTgt spid="11"/>
                                        </p:tgtEl>
                                      </p:cBhvr>
                                      <p:to x="100000" y="100000"/>
                                    </p:animScale>
                                    <p:animScale>
                                      <p:cBhvr>
                                        <p:cTn id="85" dur="26">
                                          <p:stCondLst>
                                            <p:cond delay="1642"/>
                                          </p:stCondLst>
                                        </p:cTn>
                                        <p:tgtEl>
                                          <p:spTgt spid="11"/>
                                        </p:tgtEl>
                                      </p:cBhvr>
                                      <p:to x="100000" y="90000"/>
                                    </p:animScale>
                                    <p:animScale>
                                      <p:cBhvr>
                                        <p:cTn id="86" dur="166" decel="50000">
                                          <p:stCondLst>
                                            <p:cond delay="1668"/>
                                          </p:stCondLst>
                                        </p:cTn>
                                        <p:tgtEl>
                                          <p:spTgt spid="11"/>
                                        </p:tgtEl>
                                      </p:cBhvr>
                                      <p:to x="100000" y="100000"/>
                                    </p:animScale>
                                    <p:animScale>
                                      <p:cBhvr>
                                        <p:cTn id="87" dur="26">
                                          <p:stCondLst>
                                            <p:cond delay="1808"/>
                                          </p:stCondLst>
                                        </p:cTn>
                                        <p:tgtEl>
                                          <p:spTgt spid="11"/>
                                        </p:tgtEl>
                                      </p:cBhvr>
                                      <p:to x="100000" y="95000"/>
                                    </p:animScale>
                                    <p:animScale>
                                      <p:cBhvr>
                                        <p:cTn id="88" dur="166" decel="50000">
                                          <p:stCondLst>
                                            <p:cond delay="1834"/>
                                          </p:stCondLst>
                                        </p:cTn>
                                        <p:tgtEl>
                                          <p:spTgt spid="11"/>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down)">
                                      <p:cBhvr>
                                        <p:cTn id="91" dur="580">
                                          <p:stCondLst>
                                            <p:cond delay="0"/>
                                          </p:stCondLst>
                                        </p:cTn>
                                        <p:tgtEl>
                                          <p:spTgt spid="12"/>
                                        </p:tgtEl>
                                      </p:cBhvr>
                                    </p:animEffect>
                                    <p:anim calcmode="lin" valueType="num">
                                      <p:cBhvr>
                                        <p:cTn id="9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7" dur="26">
                                          <p:stCondLst>
                                            <p:cond delay="650"/>
                                          </p:stCondLst>
                                        </p:cTn>
                                        <p:tgtEl>
                                          <p:spTgt spid="12"/>
                                        </p:tgtEl>
                                      </p:cBhvr>
                                      <p:to x="100000" y="60000"/>
                                    </p:animScale>
                                    <p:animScale>
                                      <p:cBhvr>
                                        <p:cTn id="98" dur="166" decel="50000">
                                          <p:stCondLst>
                                            <p:cond delay="676"/>
                                          </p:stCondLst>
                                        </p:cTn>
                                        <p:tgtEl>
                                          <p:spTgt spid="12"/>
                                        </p:tgtEl>
                                      </p:cBhvr>
                                      <p:to x="100000" y="100000"/>
                                    </p:animScale>
                                    <p:animScale>
                                      <p:cBhvr>
                                        <p:cTn id="99" dur="26">
                                          <p:stCondLst>
                                            <p:cond delay="1312"/>
                                          </p:stCondLst>
                                        </p:cTn>
                                        <p:tgtEl>
                                          <p:spTgt spid="12"/>
                                        </p:tgtEl>
                                      </p:cBhvr>
                                      <p:to x="100000" y="80000"/>
                                    </p:animScale>
                                    <p:animScale>
                                      <p:cBhvr>
                                        <p:cTn id="100" dur="166" decel="50000">
                                          <p:stCondLst>
                                            <p:cond delay="1338"/>
                                          </p:stCondLst>
                                        </p:cTn>
                                        <p:tgtEl>
                                          <p:spTgt spid="12"/>
                                        </p:tgtEl>
                                      </p:cBhvr>
                                      <p:to x="100000" y="100000"/>
                                    </p:animScale>
                                    <p:animScale>
                                      <p:cBhvr>
                                        <p:cTn id="101" dur="26">
                                          <p:stCondLst>
                                            <p:cond delay="1642"/>
                                          </p:stCondLst>
                                        </p:cTn>
                                        <p:tgtEl>
                                          <p:spTgt spid="12"/>
                                        </p:tgtEl>
                                      </p:cBhvr>
                                      <p:to x="100000" y="90000"/>
                                    </p:animScale>
                                    <p:animScale>
                                      <p:cBhvr>
                                        <p:cTn id="102" dur="166" decel="50000">
                                          <p:stCondLst>
                                            <p:cond delay="1668"/>
                                          </p:stCondLst>
                                        </p:cTn>
                                        <p:tgtEl>
                                          <p:spTgt spid="12"/>
                                        </p:tgtEl>
                                      </p:cBhvr>
                                      <p:to x="100000" y="100000"/>
                                    </p:animScale>
                                    <p:animScale>
                                      <p:cBhvr>
                                        <p:cTn id="103" dur="26">
                                          <p:stCondLst>
                                            <p:cond delay="1808"/>
                                          </p:stCondLst>
                                        </p:cTn>
                                        <p:tgtEl>
                                          <p:spTgt spid="12"/>
                                        </p:tgtEl>
                                      </p:cBhvr>
                                      <p:to x="100000" y="95000"/>
                                    </p:animScale>
                                    <p:animScale>
                                      <p:cBhvr>
                                        <p:cTn id="10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資本性支出貸款</a:t>
            </a:r>
            <a:endParaRPr lang="en-US" altLang="zh-TW" dirty="0">
              <a:latin typeface="標楷體" panose="03000509000000000000" pitchFamily="65" charset="-120"/>
              <a:ea typeface="標楷體" panose="03000509000000000000" pitchFamily="65" charset="-120"/>
            </a:endParaRPr>
          </a:p>
        </p:txBody>
      </p:sp>
      <p:sp>
        <p:nvSpPr>
          <p:cNvPr id="9" name="矩形 8"/>
          <p:cNvSpPr/>
          <p:nvPr/>
        </p:nvSpPr>
        <p:spPr>
          <a:xfrm>
            <a:off x="381248" y="1196752"/>
            <a:ext cx="1512168" cy="158417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dirty="0" smtClean="0">
                <a:ln>
                  <a:noFill/>
                </a:ln>
                <a:solidFill>
                  <a:prstClr val="white"/>
                </a:solidFill>
                <a:effectLst/>
                <a:uLnTx/>
                <a:uFillTx/>
                <a:latin typeface="標楷體" panose="03000509000000000000" pitchFamily="65" charset="-120"/>
                <a:ea typeface="標楷體" panose="03000509000000000000" pitchFamily="65" charset="-120"/>
              </a:rPr>
              <a:t>期限</a:t>
            </a:r>
            <a:endParaRPr kumimoji="0" lang="zh-TW" altLang="en-US" sz="2800" b="0" i="0" u="none" strike="noStrike" kern="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10" name="矩形 9"/>
          <p:cNvSpPr/>
          <p:nvPr/>
        </p:nvSpPr>
        <p:spPr>
          <a:xfrm>
            <a:off x="2029036" y="1196752"/>
            <a:ext cx="6777148" cy="1584176"/>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l" defTabSz="914400" eaLnBrk="1" fontAlgn="auto" latinLnBrk="0" hangingPunct="1">
              <a:lnSpc>
                <a:spcPct val="150000"/>
              </a:lnSpc>
              <a:spcBef>
                <a:spcPts val="0"/>
              </a:spcBef>
              <a:spcAft>
                <a:spcPts val="0"/>
              </a:spcAft>
              <a:buClrTx/>
              <a:buSzTx/>
              <a:buFontTx/>
              <a:buNone/>
              <a:tabLst/>
              <a:defRPr/>
            </a:pPr>
            <a:r>
              <a:rPr lang="zh-TW" altLang="en-US" sz="2400" kern="0" dirty="0" smtClean="0">
                <a:solidFill>
                  <a:prstClr val="black"/>
                </a:solidFill>
                <a:latin typeface="標楷體" panose="03000509000000000000" pitchFamily="65" charset="-120"/>
                <a:ea typeface="標楷體" panose="03000509000000000000" pitchFamily="65" charset="-120"/>
              </a:rPr>
              <a:t>不動產</a:t>
            </a:r>
            <a:r>
              <a:rPr lang="zh-TW" altLang="en-US" sz="2400" kern="0" dirty="0">
                <a:solidFill>
                  <a:prstClr val="black"/>
                </a:solidFill>
                <a:latin typeface="標楷體" panose="03000509000000000000" pitchFamily="65" charset="-120"/>
                <a:ea typeface="標楷體" panose="03000509000000000000" pitchFamily="65" charset="-120"/>
              </a:rPr>
              <a:t>：最長十五年，不得超過耐用年限。</a:t>
            </a:r>
          </a:p>
          <a:p>
            <a:pPr marL="0" marR="0" lvl="0" indent="0" algn="l" defTabSz="914400" eaLnBrk="1" fontAlgn="auto" latinLnBrk="0" hangingPunct="1">
              <a:lnSpc>
                <a:spcPct val="150000"/>
              </a:lnSpc>
              <a:spcBef>
                <a:spcPts val="0"/>
              </a:spcBef>
              <a:spcAft>
                <a:spcPts val="0"/>
              </a:spcAft>
              <a:buClrTx/>
              <a:buSzTx/>
              <a:buFontTx/>
              <a:buNone/>
              <a:tabLst/>
              <a:defRPr/>
            </a:pPr>
            <a:r>
              <a:rPr lang="zh-TW" altLang="en-US" sz="2400" kern="0" dirty="0">
                <a:solidFill>
                  <a:prstClr val="black"/>
                </a:solidFill>
                <a:latin typeface="標楷體" panose="03000509000000000000" pitchFamily="65" charset="-120"/>
                <a:ea typeface="標楷體" panose="03000509000000000000" pitchFamily="65" charset="-120"/>
              </a:rPr>
              <a:t>動產：最長七年，不得超過耐用年限</a:t>
            </a:r>
            <a:r>
              <a:rPr lang="zh-TW" altLang="en-US" sz="2400" kern="0" dirty="0" smtClean="0">
                <a:solidFill>
                  <a:prstClr val="black"/>
                </a:solidFill>
                <a:latin typeface="標楷體" panose="03000509000000000000" pitchFamily="65" charset="-120"/>
                <a:ea typeface="標楷體" panose="03000509000000000000" pitchFamily="65" charset="-120"/>
              </a:rPr>
              <a:t>。</a:t>
            </a:r>
            <a:endParaRPr kumimoji="0" lang="en-US" altLang="zh-TW" sz="2400" b="0" i="0" u="none" strike="noStrike" kern="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endParaRPr>
          </a:p>
        </p:txBody>
      </p:sp>
      <p:sp>
        <p:nvSpPr>
          <p:cNvPr id="11" name="矩形 10"/>
          <p:cNvSpPr/>
          <p:nvPr/>
        </p:nvSpPr>
        <p:spPr>
          <a:xfrm>
            <a:off x="368548" y="4653136"/>
            <a:ext cx="1512168" cy="1656184"/>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smtClean="0">
                <a:ln>
                  <a:noFill/>
                </a:ln>
                <a:solidFill>
                  <a:prstClr val="white"/>
                </a:solidFill>
                <a:effectLst/>
                <a:uLnTx/>
                <a:uFillTx/>
                <a:latin typeface="標楷體" panose="03000509000000000000" pitchFamily="65" charset="-120"/>
                <a:ea typeface="標楷體" panose="03000509000000000000" pitchFamily="65" charset="-120"/>
              </a:rPr>
              <a:t>擔保品</a:t>
            </a:r>
            <a:endParaRPr kumimoji="0" lang="zh-TW" altLang="en-US" sz="2400" b="0" i="0" u="none" strike="noStrike" kern="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12" name="矩形 11"/>
          <p:cNvSpPr/>
          <p:nvPr/>
        </p:nvSpPr>
        <p:spPr>
          <a:xfrm>
            <a:off x="2016336" y="4653136"/>
            <a:ext cx="6777148" cy="1656184"/>
          </a:xfrm>
          <a:prstGeom prst="rect">
            <a:avLst/>
          </a:prstGeom>
          <a:solidFill>
            <a:sysClr val="window" lastClr="FFFFFF"/>
          </a:solidFill>
          <a:ln w="25400" cap="flat" cmpd="sng" algn="ctr">
            <a:solidFill>
              <a:srgbClr val="4BACC6"/>
            </a:solid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zh-TW" altLang="en-US" sz="2400" kern="0" dirty="0">
                <a:solidFill>
                  <a:prstClr val="black"/>
                </a:solidFill>
                <a:latin typeface="標楷體" panose="03000509000000000000" pitchFamily="65" charset="-120"/>
                <a:ea typeface="標楷體" panose="03000509000000000000" pitchFamily="65" charset="-120"/>
              </a:rPr>
              <a:t>應</a:t>
            </a:r>
            <a:r>
              <a:rPr lang="zh-TW" altLang="en-US" sz="2400" kern="0" dirty="0" smtClean="0">
                <a:solidFill>
                  <a:prstClr val="black"/>
                </a:solidFill>
                <a:latin typeface="標楷體" panose="03000509000000000000" pitchFamily="65" charset="-120"/>
                <a:ea typeface="標楷體" panose="03000509000000000000" pitchFamily="65" charset="-120"/>
              </a:rPr>
              <a:t>提供銀行</a:t>
            </a:r>
            <a:r>
              <a:rPr lang="zh-TW" altLang="en-US" sz="2400" kern="0" dirty="0">
                <a:solidFill>
                  <a:prstClr val="black"/>
                </a:solidFill>
                <a:latin typeface="標楷體" panose="03000509000000000000" pitchFamily="65" charset="-120"/>
                <a:ea typeface="標楷體" panose="03000509000000000000" pitchFamily="65" charset="-120"/>
              </a:rPr>
              <a:t>認可之擔保品。</a:t>
            </a:r>
          </a:p>
        </p:txBody>
      </p:sp>
      <p:sp>
        <p:nvSpPr>
          <p:cNvPr id="13" name="矩形 12"/>
          <p:cNvSpPr/>
          <p:nvPr/>
        </p:nvSpPr>
        <p:spPr>
          <a:xfrm>
            <a:off x="368548" y="2896368"/>
            <a:ext cx="1512168" cy="1656184"/>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smtClean="0">
                <a:ln>
                  <a:noFill/>
                </a:ln>
                <a:solidFill>
                  <a:prstClr val="white"/>
                </a:solidFill>
                <a:effectLst/>
                <a:uLnTx/>
                <a:uFillTx/>
                <a:latin typeface="標楷體" panose="03000509000000000000" pitchFamily="65" charset="-120"/>
                <a:ea typeface="標楷體" panose="03000509000000000000" pitchFamily="65" charset="-120"/>
              </a:rPr>
              <a:t>用途</a:t>
            </a:r>
            <a:endParaRPr kumimoji="0" lang="zh-TW" altLang="en-US" sz="2400" b="0" i="0" u="none" strike="noStrike" kern="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14" name="矩形 13"/>
          <p:cNvSpPr/>
          <p:nvPr/>
        </p:nvSpPr>
        <p:spPr>
          <a:xfrm>
            <a:off x="2029036" y="2896368"/>
            <a:ext cx="6777148" cy="1656184"/>
          </a:xfrm>
          <a:prstGeom prst="rect">
            <a:avLst/>
          </a:prstGeom>
          <a:solidFill>
            <a:sysClr val="window" lastClr="FFFFFF"/>
          </a:solidFill>
          <a:ln w="25400" cap="flat" cmpd="sng" algn="ctr">
            <a:solidFill>
              <a:srgbClr val="C0504D"/>
            </a:solidFill>
            <a:prstDash val="solid"/>
          </a:ln>
          <a:effectLst/>
        </p:spPr>
        <p:txBody>
          <a:bodyPr rtlCol="0" anchor="ctr"/>
          <a:lstStyle/>
          <a:p>
            <a:pPr algn="l" fontAlgn="auto">
              <a:lnSpc>
                <a:spcPct val="150000"/>
              </a:lnSpc>
              <a:spcBef>
                <a:spcPts val="0"/>
              </a:spcBef>
              <a:spcAft>
                <a:spcPts val="0"/>
              </a:spcAft>
              <a:defRPr/>
            </a:pPr>
            <a:r>
              <a:rPr lang="zh-TW" altLang="en-US" sz="2400" kern="0" dirty="0">
                <a:solidFill>
                  <a:prstClr val="black"/>
                </a:solidFill>
                <a:latin typeface="標楷體" panose="03000509000000000000" pitchFamily="65" charset="-120"/>
                <a:ea typeface="標楷體" panose="03000509000000000000" pitchFamily="65" charset="-120"/>
              </a:rPr>
              <a:t>購置、興建、更新、擴充或改良其營運所需之固定資產或從事重大之投資開發計畫所需資金。</a:t>
            </a:r>
            <a:endParaRPr lang="en-US" altLang="zh-TW" sz="2400" kern="0" dirty="0">
              <a:solidFill>
                <a:prstClr val="black"/>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BEC15472-E753-4317-8565-67A29FFE8CF0}" type="slidenum">
              <a:rPr lang="en-US" altLang="zh-TW" smtClean="0"/>
              <a:pPr/>
              <a:t>16</a:t>
            </a:fld>
            <a:endParaRPr lang="en-US" altLang="zh-TW"/>
          </a:p>
        </p:txBody>
      </p:sp>
    </p:spTree>
    <p:extLst>
      <p:ext uri="{BB962C8B-B14F-4D97-AF65-F5344CB8AC3E}">
        <p14:creationId xmlns:p14="http://schemas.microsoft.com/office/powerpoint/2010/main" val="165787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80">
                                          <p:stCondLst>
                                            <p:cond delay="0"/>
                                          </p:stCondLst>
                                        </p:cTn>
                                        <p:tgtEl>
                                          <p:spTgt spid="14"/>
                                        </p:tgtEl>
                                      </p:cBhvr>
                                    </p:animEffect>
                                    <p:anim calcmode="lin" valueType="num">
                                      <p:cBhvr>
                                        <p:cTn id="5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3" dur="26">
                                          <p:stCondLst>
                                            <p:cond delay="650"/>
                                          </p:stCondLst>
                                        </p:cTn>
                                        <p:tgtEl>
                                          <p:spTgt spid="14"/>
                                        </p:tgtEl>
                                      </p:cBhvr>
                                      <p:to x="100000" y="60000"/>
                                    </p:animScale>
                                    <p:animScale>
                                      <p:cBhvr>
                                        <p:cTn id="64" dur="166" decel="50000">
                                          <p:stCondLst>
                                            <p:cond delay="676"/>
                                          </p:stCondLst>
                                        </p:cTn>
                                        <p:tgtEl>
                                          <p:spTgt spid="14"/>
                                        </p:tgtEl>
                                      </p:cBhvr>
                                      <p:to x="100000" y="100000"/>
                                    </p:animScale>
                                    <p:animScale>
                                      <p:cBhvr>
                                        <p:cTn id="65" dur="26">
                                          <p:stCondLst>
                                            <p:cond delay="1312"/>
                                          </p:stCondLst>
                                        </p:cTn>
                                        <p:tgtEl>
                                          <p:spTgt spid="14"/>
                                        </p:tgtEl>
                                      </p:cBhvr>
                                      <p:to x="100000" y="80000"/>
                                    </p:animScale>
                                    <p:animScale>
                                      <p:cBhvr>
                                        <p:cTn id="66" dur="166" decel="50000">
                                          <p:stCondLst>
                                            <p:cond delay="1338"/>
                                          </p:stCondLst>
                                        </p:cTn>
                                        <p:tgtEl>
                                          <p:spTgt spid="14"/>
                                        </p:tgtEl>
                                      </p:cBhvr>
                                      <p:to x="100000" y="100000"/>
                                    </p:animScale>
                                    <p:animScale>
                                      <p:cBhvr>
                                        <p:cTn id="67" dur="26">
                                          <p:stCondLst>
                                            <p:cond delay="1642"/>
                                          </p:stCondLst>
                                        </p:cTn>
                                        <p:tgtEl>
                                          <p:spTgt spid="14"/>
                                        </p:tgtEl>
                                      </p:cBhvr>
                                      <p:to x="100000" y="90000"/>
                                    </p:animScale>
                                    <p:animScale>
                                      <p:cBhvr>
                                        <p:cTn id="68" dur="166" decel="50000">
                                          <p:stCondLst>
                                            <p:cond delay="1668"/>
                                          </p:stCondLst>
                                        </p:cTn>
                                        <p:tgtEl>
                                          <p:spTgt spid="14"/>
                                        </p:tgtEl>
                                      </p:cBhvr>
                                      <p:to x="100000" y="100000"/>
                                    </p:animScale>
                                    <p:animScale>
                                      <p:cBhvr>
                                        <p:cTn id="69" dur="26">
                                          <p:stCondLst>
                                            <p:cond delay="1808"/>
                                          </p:stCondLst>
                                        </p:cTn>
                                        <p:tgtEl>
                                          <p:spTgt spid="14"/>
                                        </p:tgtEl>
                                      </p:cBhvr>
                                      <p:to x="100000" y="95000"/>
                                    </p:animScale>
                                    <p:animScale>
                                      <p:cBhvr>
                                        <p:cTn id="70" dur="166" decel="50000">
                                          <p:stCondLst>
                                            <p:cond delay="1834"/>
                                          </p:stCondLst>
                                        </p:cTn>
                                        <p:tgtEl>
                                          <p:spTgt spid="14"/>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80">
                                          <p:stCondLst>
                                            <p:cond delay="0"/>
                                          </p:stCondLst>
                                        </p:cTn>
                                        <p:tgtEl>
                                          <p:spTgt spid="11"/>
                                        </p:tgtEl>
                                      </p:cBhvr>
                                    </p:animEffect>
                                    <p:anim calcmode="lin" valueType="num">
                                      <p:cBhvr>
                                        <p:cTn id="7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1" dur="26">
                                          <p:stCondLst>
                                            <p:cond delay="650"/>
                                          </p:stCondLst>
                                        </p:cTn>
                                        <p:tgtEl>
                                          <p:spTgt spid="11"/>
                                        </p:tgtEl>
                                      </p:cBhvr>
                                      <p:to x="100000" y="60000"/>
                                    </p:animScale>
                                    <p:animScale>
                                      <p:cBhvr>
                                        <p:cTn id="82" dur="166" decel="50000">
                                          <p:stCondLst>
                                            <p:cond delay="676"/>
                                          </p:stCondLst>
                                        </p:cTn>
                                        <p:tgtEl>
                                          <p:spTgt spid="11"/>
                                        </p:tgtEl>
                                      </p:cBhvr>
                                      <p:to x="100000" y="100000"/>
                                    </p:animScale>
                                    <p:animScale>
                                      <p:cBhvr>
                                        <p:cTn id="83" dur="26">
                                          <p:stCondLst>
                                            <p:cond delay="1312"/>
                                          </p:stCondLst>
                                        </p:cTn>
                                        <p:tgtEl>
                                          <p:spTgt spid="11"/>
                                        </p:tgtEl>
                                      </p:cBhvr>
                                      <p:to x="100000" y="80000"/>
                                    </p:animScale>
                                    <p:animScale>
                                      <p:cBhvr>
                                        <p:cTn id="84" dur="166" decel="50000">
                                          <p:stCondLst>
                                            <p:cond delay="1338"/>
                                          </p:stCondLst>
                                        </p:cTn>
                                        <p:tgtEl>
                                          <p:spTgt spid="11"/>
                                        </p:tgtEl>
                                      </p:cBhvr>
                                      <p:to x="100000" y="100000"/>
                                    </p:animScale>
                                    <p:animScale>
                                      <p:cBhvr>
                                        <p:cTn id="85" dur="26">
                                          <p:stCondLst>
                                            <p:cond delay="1642"/>
                                          </p:stCondLst>
                                        </p:cTn>
                                        <p:tgtEl>
                                          <p:spTgt spid="11"/>
                                        </p:tgtEl>
                                      </p:cBhvr>
                                      <p:to x="100000" y="90000"/>
                                    </p:animScale>
                                    <p:animScale>
                                      <p:cBhvr>
                                        <p:cTn id="86" dur="166" decel="50000">
                                          <p:stCondLst>
                                            <p:cond delay="1668"/>
                                          </p:stCondLst>
                                        </p:cTn>
                                        <p:tgtEl>
                                          <p:spTgt spid="11"/>
                                        </p:tgtEl>
                                      </p:cBhvr>
                                      <p:to x="100000" y="100000"/>
                                    </p:animScale>
                                    <p:animScale>
                                      <p:cBhvr>
                                        <p:cTn id="87" dur="26">
                                          <p:stCondLst>
                                            <p:cond delay="1808"/>
                                          </p:stCondLst>
                                        </p:cTn>
                                        <p:tgtEl>
                                          <p:spTgt spid="11"/>
                                        </p:tgtEl>
                                      </p:cBhvr>
                                      <p:to x="100000" y="95000"/>
                                    </p:animScale>
                                    <p:animScale>
                                      <p:cBhvr>
                                        <p:cTn id="88" dur="166" decel="50000">
                                          <p:stCondLst>
                                            <p:cond delay="1834"/>
                                          </p:stCondLst>
                                        </p:cTn>
                                        <p:tgtEl>
                                          <p:spTgt spid="11"/>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down)">
                                      <p:cBhvr>
                                        <p:cTn id="91" dur="580">
                                          <p:stCondLst>
                                            <p:cond delay="0"/>
                                          </p:stCondLst>
                                        </p:cTn>
                                        <p:tgtEl>
                                          <p:spTgt spid="12"/>
                                        </p:tgtEl>
                                      </p:cBhvr>
                                    </p:animEffect>
                                    <p:anim calcmode="lin" valueType="num">
                                      <p:cBhvr>
                                        <p:cTn id="9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7" dur="26">
                                          <p:stCondLst>
                                            <p:cond delay="650"/>
                                          </p:stCondLst>
                                        </p:cTn>
                                        <p:tgtEl>
                                          <p:spTgt spid="12"/>
                                        </p:tgtEl>
                                      </p:cBhvr>
                                      <p:to x="100000" y="60000"/>
                                    </p:animScale>
                                    <p:animScale>
                                      <p:cBhvr>
                                        <p:cTn id="98" dur="166" decel="50000">
                                          <p:stCondLst>
                                            <p:cond delay="676"/>
                                          </p:stCondLst>
                                        </p:cTn>
                                        <p:tgtEl>
                                          <p:spTgt spid="12"/>
                                        </p:tgtEl>
                                      </p:cBhvr>
                                      <p:to x="100000" y="100000"/>
                                    </p:animScale>
                                    <p:animScale>
                                      <p:cBhvr>
                                        <p:cTn id="99" dur="26">
                                          <p:stCondLst>
                                            <p:cond delay="1312"/>
                                          </p:stCondLst>
                                        </p:cTn>
                                        <p:tgtEl>
                                          <p:spTgt spid="12"/>
                                        </p:tgtEl>
                                      </p:cBhvr>
                                      <p:to x="100000" y="80000"/>
                                    </p:animScale>
                                    <p:animScale>
                                      <p:cBhvr>
                                        <p:cTn id="100" dur="166" decel="50000">
                                          <p:stCondLst>
                                            <p:cond delay="1338"/>
                                          </p:stCondLst>
                                        </p:cTn>
                                        <p:tgtEl>
                                          <p:spTgt spid="12"/>
                                        </p:tgtEl>
                                      </p:cBhvr>
                                      <p:to x="100000" y="100000"/>
                                    </p:animScale>
                                    <p:animScale>
                                      <p:cBhvr>
                                        <p:cTn id="101" dur="26">
                                          <p:stCondLst>
                                            <p:cond delay="1642"/>
                                          </p:stCondLst>
                                        </p:cTn>
                                        <p:tgtEl>
                                          <p:spTgt spid="12"/>
                                        </p:tgtEl>
                                      </p:cBhvr>
                                      <p:to x="100000" y="90000"/>
                                    </p:animScale>
                                    <p:animScale>
                                      <p:cBhvr>
                                        <p:cTn id="102" dur="166" decel="50000">
                                          <p:stCondLst>
                                            <p:cond delay="1668"/>
                                          </p:stCondLst>
                                        </p:cTn>
                                        <p:tgtEl>
                                          <p:spTgt spid="12"/>
                                        </p:tgtEl>
                                      </p:cBhvr>
                                      <p:to x="100000" y="100000"/>
                                    </p:animScale>
                                    <p:animScale>
                                      <p:cBhvr>
                                        <p:cTn id="103" dur="26">
                                          <p:stCondLst>
                                            <p:cond delay="1808"/>
                                          </p:stCondLst>
                                        </p:cTn>
                                        <p:tgtEl>
                                          <p:spTgt spid="12"/>
                                        </p:tgtEl>
                                      </p:cBhvr>
                                      <p:to x="100000" y="95000"/>
                                    </p:animScale>
                                    <p:animScale>
                                      <p:cBhvr>
                                        <p:cTn id="10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一般週轉金貸款</a:t>
            </a:r>
            <a:endParaRPr lang="en-US" altLang="zh-TW" dirty="0">
              <a:latin typeface="標楷體" panose="03000509000000000000" pitchFamily="65" charset="-120"/>
              <a:ea typeface="標楷體" panose="03000509000000000000" pitchFamily="65" charset="-120"/>
            </a:endParaRPr>
          </a:p>
        </p:txBody>
      </p:sp>
      <p:sp>
        <p:nvSpPr>
          <p:cNvPr id="9" name="矩形 8"/>
          <p:cNvSpPr/>
          <p:nvPr/>
        </p:nvSpPr>
        <p:spPr>
          <a:xfrm>
            <a:off x="381248" y="1196752"/>
            <a:ext cx="1512168" cy="158417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dirty="0" smtClean="0">
                <a:ln>
                  <a:noFill/>
                </a:ln>
                <a:solidFill>
                  <a:prstClr val="white"/>
                </a:solidFill>
                <a:effectLst/>
                <a:uLnTx/>
                <a:uFillTx/>
                <a:latin typeface="標楷體" panose="03000509000000000000" pitchFamily="65" charset="-120"/>
                <a:ea typeface="標楷體" panose="03000509000000000000" pitchFamily="65" charset="-120"/>
              </a:rPr>
              <a:t>期限</a:t>
            </a:r>
            <a:endParaRPr kumimoji="0" lang="zh-TW" altLang="en-US" sz="2800" b="0" i="0" u="none" strike="noStrike" kern="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10" name="矩形 9"/>
          <p:cNvSpPr/>
          <p:nvPr/>
        </p:nvSpPr>
        <p:spPr>
          <a:xfrm>
            <a:off x="2029036" y="1196752"/>
            <a:ext cx="6777148" cy="1584176"/>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l" defTabSz="914400" eaLnBrk="1" fontAlgn="auto" latinLnBrk="0" hangingPunct="1">
              <a:lnSpc>
                <a:spcPct val="150000"/>
              </a:lnSpc>
              <a:spcBef>
                <a:spcPts val="0"/>
              </a:spcBef>
              <a:spcAft>
                <a:spcPts val="0"/>
              </a:spcAft>
              <a:buClrTx/>
              <a:buSzTx/>
              <a:buFontTx/>
              <a:buNone/>
              <a:tabLst/>
              <a:defRPr/>
            </a:pPr>
            <a:r>
              <a:rPr lang="zh-TW" altLang="en-US" sz="2400" kern="0" dirty="0">
                <a:solidFill>
                  <a:prstClr val="black"/>
                </a:solidFill>
                <a:latin typeface="標楷體" panose="03000509000000000000" pitchFamily="65" charset="-120"/>
                <a:ea typeface="標楷體" panose="03000509000000000000" pitchFamily="65" charset="-120"/>
              </a:rPr>
              <a:t>短期：最長一年。</a:t>
            </a:r>
          </a:p>
          <a:p>
            <a:pPr marL="0" marR="0" lvl="0" indent="0" algn="l" defTabSz="914400" eaLnBrk="1" fontAlgn="auto" latinLnBrk="0" hangingPunct="1">
              <a:lnSpc>
                <a:spcPct val="150000"/>
              </a:lnSpc>
              <a:spcBef>
                <a:spcPts val="0"/>
              </a:spcBef>
              <a:spcAft>
                <a:spcPts val="0"/>
              </a:spcAft>
              <a:buClrTx/>
              <a:buSzTx/>
              <a:buFontTx/>
              <a:buNone/>
              <a:tabLst/>
              <a:defRPr/>
            </a:pPr>
            <a:r>
              <a:rPr lang="zh-TW" altLang="en-US" sz="2400" kern="0" dirty="0">
                <a:solidFill>
                  <a:prstClr val="black"/>
                </a:solidFill>
                <a:latin typeface="標楷體" panose="03000509000000000000" pitchFamily="65" charset="-120"/>
                <a:ea typeface="標楷體" panose="03000509000000000000" pitchFamily="65" charset="-120"/>
              </a:rPr>
              <a:t>中期：最長</a:t>
            </a:r>
            <a:r>
              <a:rPr lang="zh-TW" altLang="en-US" sz="2400" kern="0" dirty="0" smtClean="0">
                <a:solidFill>
                  <a:prstClr val="black"/>
                </a:solidFill>
                <a:latin typeface="標楷體" panose="03000509000000000000" pitchFamily="65" charset="-120"/>
                <a:ea typeface="標楷體" panose="03000509000000000000" pitchFamily="65" charset="-120"/>
              </a:rPr>
              <a:t>五年。</a:t>
            </a:r>
            <a:endParaRPr kumimoji="0" lang="en-US" altLang="zh-TW" sz="2400" b="0" i="0" u="none" strike="noStrike" kern="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endParaRPr>
          </a:p>
        </p:txBody>
      </p:sp>
      <p:sp>
        <p:nvSpPr>
          <p:cNvPr id="11" name="矩形 10"/>
          <p:cNvSpPr/>
          <p:nvPr/>
        </p:nvSpPr>
        <p:spPr>
          <a:xfrm>
            <a:off x="368548" y="4653136"/>
            <a:ext cx="1512168" cy="1656184"/>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smtClean="0">
                <a:ln>
                  <a:noFill/>
                </a:ln>
                <a:solidFill>
                  <a:prstClr val="white"/>
                </a:solidFill>
                <a:effectLst/>
                <a:uLnTx/>
                <a:uFillTx/>
                <a:latin typeface="標楷體" panose="03000509000000000000" pitchFamily="65" charset="-120"/>
                <a:ea typeface="標楷體" panose="03000509000000000000" pitchFamily="65" charset="-120"/>
              </a:rPr>
              <a:t>擔保品</a:t>
            </a:r>
            <a:endParaRPr kumimoji="0" lang="zh-TW" altLang="en-US" sz="2400" b="0" i="0" u="none" strike="noStrike" kern="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12" name="矩形 11"/>
          <p:cNvSpPr/>
          <p:nvPr/>
        </p:nvSpPr>
        <p:spPr>
          <a:xfrm>
            <a:off x="2016336" y="4653136"/>
            <a:ext cx="6777148" cy="1656184"/>
          </a:xfrm>
          <a:prstGeom prst="rect">
            <a:avLst/>
          </a:prstGeom>
          <a:solidFill>
            <a:sysClr val="window" lastClr="FFFFFF"/>
          </a:solidFill>
          <a:ln w="25400" cap="flat" cmpd="sng" algn="ctr">
            <a:solidFill>
              <a:srgbClr val="4BACC6"/>
            </a:solid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zh-TW" altLang="en-US" sz="2400" kern="0" dirty="0">
                <a:solidFill>
                  <a:prstClr val="black"/>
                </a:solidFill>
                <a:latin typeface="標楷體" panose="03000509000000000000" pitchFamily="65" charset="-120"/>
                <a:ea typeface="標楷體" panose="03000509000000000000" pitchFamily="65" charset="-120"/>
              </a:rPr>
              <a:t>應</a:t>
            </a:r>
            <a:r>
              <a:rPr lang="zh-TW" altLang="en-US" sz="2400" kern="0" dirty="0" smtClean="0">
                <a:solidFill>
                  <a:prstClr val="black"/>
                </a:solidFill>
                <a:latin typeface="標楷體" panose="03000509000000000000" pitchFamily="65" charset="-120"/>
                <a:ea typeface="標楷體" panose="03000509000000000000" pitchFamily="65" charset="-120"/>
              </a:rPr>
              <a:t>提供銀行</a:t>
            </a:r>
            <a:r>
              <a:rPr lang="zh-TW" altLang="en-US" sz="2400" kern="0" dirty="0">
                <a:solidFill>
                  <a:prstClr val="black"/>
                </a:solidFill>
                <a:latin typeface="標楷體" panose="03000509000000000000" pitchFamily="65" charset="-120"/>
                <a:ea typeface="標楷體" panose="03000509000000000000" pitchFamily="65" charset="-120"/>
              </a:rPr>
              <a:t>認可之擔保品。</a:t>
            </a:r>
          </a:p>
        </p:txBody>
      </p:sp>
      <p:sp>
        <p:nvSpPr>
          <p:cNvPr id="13" name="矩形 12"/>
          <p:cNvSpPr/>
          <p:nvPr/>
        </p:nvSpPr>
        <p:spPr>
          <a:xfrm>
            <a:off x="368548" y="2896368"/>
            <a:ext cx="1512168" cy="1656184"/>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smtClean="0">
                <a:ln>
                  <a:noFill/>
                </a:ln>
                <a:solidFill>
                  <a:prstClr val="white"/>
                </a:solidFill>
                <a:effectLst/>
                <a:uLnTx/>
                <a:uFillTx/>
                <a:latin typeface="標楷體" panose="03000509000000000000" pitchFamily="65" charset="-120"/>
                <a:ea typeface="標楷體" panose="03000509000000000000" pitchFamily="65" charset="-120"/>
              </a:rPr>
              <a:t>用途</a:t>
            </a:r>
            <a:endParaRPr kumimoji="0" lang="zh-TW" altLang="en-US" sz="2400" b="0" i="0" u="none" strike="noStrike" kern="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14" name="矩形 13"/>
          <p:cNvSpPr/>
          <p:nvPr/>
        </p:nvSpPr>
        <p:spPr>
          <a:xfrm>
            <a:off x="2029036" y="2896368"/>
            <a:ext cx="6777148" cy="1656184"/>
          </a:xfrm>
          <a:prstGeom prst="rect">
            <a:avLst/>
          </a:prstGeom>
          <a:solidFill>
            <a:sysClr val="window" lastClr="FFFFFF"/>
          </a:solidFill>
          <a:ln w="25400" cap="flat" cmpd="sng" algn="ctr">
            <a:solidFill>
              <a:srgbClr val="C0504D"/>
            </a:solidFill>
            <a:prstDash val="solid"/>
          </a:ln>
          <a:effectLst/>
        </p:spPr>
        <p:txBody>
          <a:bodyPr rtlCol="0" anchor="ctr"/>
          <a:lstStyle/>
          <a:p>
            <a:pPr algn="l" fontAlgn="auto">
              <a:lnSpc>
                <a:spcPct val="150000"/>
              </a:lnSpc>
              <a:spcBef>
                <a:spcPts val="0"/>
              </a:spcBef>
              <a:spcAft>
                <a:spcPts val="0"/>
              </a:spcAft>
              <a:defRPr/>
            </a:pPr>
            <a:r>
              <a:rPr lang="zh-TW" altLang="en-US" sz="2400" kern="0">
                <a:solidFill>
                  <a:prstClr val="black"/>
                </a:solidFill>
                <a:latin typeface="標楷體" panose="03000509000000000000" pitchFamily="65" charset="-120"/>
                <a:ea typeface="標楷體" panose="03000509000000000000" pitchFamily="65" charset="-120"/>
              </a:rPr>
              <a:t>短期週轉、經常性營運資金。</a:t>
            </a:r>
            <a:endParaRPr lang="en-US" altLang="zh-TW" sz="2400" kern="0" dirty="0">
              <a:solidFill>
                <a:prstClr val="black"/>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BEC15472-E753-4317-8565-67A29FFE8CF0}" type="slidenum">
              <a:rPr lang="en-US" altLang="zh-TW" smtClean="0"/>
              <a:pPr/>
              <a:t>17</a:t>
            </a:fld>
            <a:endParaRPr lang="en-US" altLang="zh-TW"/>
          </a:p>
        </p:txBody>
      </p:sp>
    </p:spTree>
    <p:extLst>
      <p:ext uri="{BB962C8B-B14F-4D97-AF65-F5344CB8AC3E}">
        <p14:creationId xmlns:p14="http://schemas.microsoft.com/office/powerpoint/2010/main" val="191332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80">
                                          <p:stCondLst>
                                            <p:cond delay="0"/>
                                          </p:stCondLst>
                                        </p:cTn>
                                        <p:tgtEl>
                                          <p:spTgt spid="14"/>
                                        </p:tgtEl>
                                      </p:cBhvr>
                                    </p:animEffect>
                                    <p:anim calcmode="lin" valueType="num">
                                      <p:cBhvr>
                                        <p:cTn id="5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3" dur="26">
                                          <p:stCondLst>
                                            <p:cond delay="650"/>
                                          </p:stCondLst>
                                        </p:cTn>
                                        <p:tgtEl>
                                          <p:spTgt spid="14"/>
                                        </p:tgtEl>
                                      </p:cBhvr>
                                      <p:to x="100000" y="60000"/>
                                    </p:animScale>
                                    <p:animScale>
                                      <p:cBhvr>
                                        <p:cTn id="64" dur="166" decel="50000">
                                          <p:stCondLst>
                                            <p:cond delay="676"/>
                                          </p:stCondLst>
                                        </p:cTn>
                                        <p:tgtEl>
                                          <p:spTgt spid="14"/>
                                        </p:tgtEl>
                                      </p:cBhvr>
                                      <p:to x="100000" y="100000"/>
                                    </p:animScale>
                                    <p:animScale>
                                      <p:cBhvr>
                                        <p:cTn id="65" dur="26">
                                          <p:stCondLst>
                                            <p:cond delay="1312"/>
                                          </p:stCondLst>
                                        </p:cTn>
                                        <p:tgtEl>
                                          <p:spTgt spid="14"/>
                                        </p:tgtEl>
                                      </p:cBhvr>
                                      <p:to x="100000" y="80000"/>
                                    </p:animScale>
                                    <p:animScale>
                                      <p:cBhvr>
                                        <p:cTn id="66" dur="166" decel="50000">
                                          <p:stCondLst>
                                            <p:cond delay="1338"/>
                                          </p:stCondLst>
                                        </p:cTn>
                                        <p:tgtEl>
                                          <p:spTgt spid="14"/>
                                        </p:tgtEl>
                                      </p:cBhvr>
                                      <p:to x="100000" y="100000"/>
                                    </p:animScale>
                                    <p:animScale>
                                      <p:cBhvr>
                                        <p:cTn id="67" dur="26">
                                          <p:stCondLst>
                                            <p:cond delay="1642"/>
                                          </p:stCondLst>
                                        </p:cTn>
                                        <p:tgtEl>
                                          <p:spTgt spid="14"/>
                                        </p:tgtEl>
                                      </p:cBhvr>
                                      <p:to x="100000" y="90000"/>
                                    </p:animScale>
                                    <p:animScale>
                                      <p:cBhvr>
                                        <p:cTn id="68" dur="166" decel="50000">
                                          <p:stCondLst>
                                            <p:cond delay="1668"/>
                                          </p:stCondLst>
                                        </p:cTn>
                                        <p:tgtEl>
                                          <p:spTgt spid="14"/>
                                        </p:tgtEl>
                                      </p:cBhvr>
                                      <p:to x="100000" y="100000"/>
                                    </p:animScale>
                                    <p:animScale>
                                      <p:cBhvr>
                                        <p:cTn id="69" dur="26">
                                          <p:stCondLst>
                                            <p:cond delay="1808"/>
                                          </p:stCondLst>
                                        </p:cTn>
                                        <p:tgtEl>
                                          <p:spTgt spid="14"/>
                                        </p:tgtEl>
                                      </p:cBhvr>
                                      <p:to x="100000" y="95000"/>
                                    </p:animScale>
                                    <p:animScale>
                                      <p:cBhvr>
                                        <p:cTn id="70" dur="166" decel="50000">
                                          <p:stCondLst>
                                            <p:cond delay="1834"/>
                                          </p:stCondLst>
                                        </p:cTn>
                                        <p:tgtEl>
                                          <p:spTgt spid="14"/>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80">
                                          <p:stCondLst>
                                            <p:cond delay="0"/>
                                          </p:stCondLst>
                                        </p:cTn>
                                        <p:tgtEl>
                                          <p:spTgt spid="11"/>
                                        </p:tgtEl>
                                      </p:cBhvr>
                                    </p:animEffect>
                                    <p:anim calcmode="lin" valueType="num">
                                      <p:cBhvr>
                                        <p:cTn id="7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1" dur="26">
                                          <p:stCondLst>
                                            <p:cond delay="650"/>
                                          </p:stCondLst>
                                        </p:cTn>
                                        <p:tgtEl>
                                          <p:spTgt spid="11"/>
                                        </p:tgtEl>
                                      </p:cBhvr>
                                      <p:to x="100000" y="60000"/>
                                    </p:animScale>
                                    <p:animScale>
                                      <p:cBhvr>
                                        <p:cTn id="82" dur="166" decel="50000">
                                          <p:stCondLst>
                                            <p:cond delay="676"/>
                                          </p:stCondLst>
                                        </p:cTn>
                                        <p:tgtEl>
                                          <p:spTgt spid="11"/>
                                        </p:tgtEl>
                                      </p:cBhvr>
                                      <p:to x="100000" y="100000"/>
                                    </p:animScale>
                                    <p:animScale>
                                      <p:cBhvr>
                                        <p:cTn id="83" dur="26">
                                          <p:stCondLst>
                                            <p:cond delay="1312"/>
                                          </p:stCondLst>
                                        </p:cTn>
                                        <p:tgtEl>
                                          <p:spTgt spid="11"/>
                                        </p:tgtEl>
                                      </p:cBhvr>
                                      <p:to x="100000" y="80000"/>
                                    </p:animScale>
                                    <p:animScale>
                                      <p:cBhvr>
                                        <p:cTn id="84" dur="166" decel="50000">
                                          <p:stCondLst>
                                            <p:cond delay="1338"/>
                                          </p:stCondLst>
                                        </p:cTn>
                                        <p:tgtEl>
                                          <p:spTgt spid="11"/>
                                        </p:tgtEl>
                                      </p:cBhvr>
                                      <p:to x="100000" y="100000"/>
                                    </p:animScale>
                                    <p:animScale>
                                      <p:cBhvr>
                                        <p:cTn id="85" dur="26">
                                          <p:stCondLst>
                                            <p:cond delay="1642"/>
                                          </p:stCondLst>
                                        </p:cTn>
                                        <p:tgtEl>
                                          <p:spTgt spid="11"/>
                                        </p:tgtEl>
                                      </p:cBhvr>
                                      <p:to x="100000" y="90000"/>
                                    </p:animScale>
                                    <p:animScale>
                                      <p:cBhvr>
                                        <p:cTn id="86" dur="166" decel="50000">
                                          <p:stCondLst>
                                            <p:cond delay="1668"/>
                                          </p:stCondLst>
                                        </p:cTn>
                                        <p:tgtEl>
                                          <p:spTgt spid="11"/>
                                        </p:tgtEl>
                                      </p:cBhvr>
                                      <p:to x="100000" y="100000"/>
                                    </p:animScale>
                                    <p:animScale>
                                      <p:cBhvr>
                                        <p:cTn id="87" dur="26">
                                          <p:stCondLst>
                                            <p:cond delay="1808"/>
                                          </p:stCondLst>
                                        </p:cTn>
                                        <p:tgtEl>
                                          <p:spTgt spid="11"/>
                                        </p:tgtEl>
                                      </p:cBhvr>
                                      <p:to x="100000" y="95000"/>
                                    </p:animScale>
                                    <p:animScale>
                                      <p:cBhvr>
                                        <p:cTn id="88" dur="166" decel="50000">
                                          <p:stCondLst>
                                            <p:cond delay="1834"/>
                                          </p:stCondLst>
                                        </p:cTn>
                                        <p:tgtEl>
                                          <p:spTgt spid="11"/>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down)">
                                      <p:cBhvr>
                                        <p:cTn id="91" dur="580">
                                          <p:stCondLst>
                                            <p:cond delay="0"/>
                                          </p:stCondLst>
                                        </p:cTn>
                                        <p:tgtEl>
                                          <p:spTgt spid="12"/>
                                        </p:tgtEl>
                                      </p:cBhvr>
                                    </p:animEffect>
                                    <p:anim calcmode="lin" valueType="num">
                                      <p:cBhvr>
                                        <p:cTn id="9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7" dur="26">
                                          <p:stCondLst>
                                            <p:cond delay="650"/>
                                          </p:stCondLst>
                                        </p:cTn>
                                        <p:tgtEl>
                                          <p:spTgt spid="12"/>
                                        </p:tgtEl>
                                      </p:cBhvr>
                                      <p:to x="100000" y="60000"/>
                                    </p:animScale>
                                    <p:animScale>
                                      <p:cBhvr>
                                        <p:cTn id="98" dur="166" decel="50000">
                                          <p:stCondLst>
                                            <p:cond delay="676"/>
                                          </p:stCondLst>
                                        </p:cTn>
                                        <p:tgtEl>
                                          <p:spTgt spid="12"/>
                                        </p:tgtEl>
                                      </p:cBhvr>
                                      <p:to x="100000" y="100000"/>
                                    </p:animScale>
                                    <p:animScale>
                                      <p:cBhvr>
                                        <p:cTn id="99" dur="26">
                                          <p:stCondLst>
                                            <p:cond delay="1312"/>
                                          </p:stCondLst>
                                        </p:cTn>
                                        <p:tgtEl>
                                          <p:spTgt spid="12"/>
                                        </p:tgtEl>
                                      </p:cBhvr>
                                      <p:to x="100000" y="80000"/>
                                    </p:animScale>
                                    <p:animScale>
                                      <p:cBhvr>
                                        <p:cTn id="100" dur="166" decel="50000">
                                          <p:stCondLst>
                                            <p:cond delay="1338"/>
                                          </p:stCondLst>
                                        </p:cTn>
                                        <p:tgtEl>
                                          <p:spTgt spid="12"/>
                                        </p:tgtEl>
                                      </p:cBhvr>
                                      <p:to x="100000" y="100000"/>
                                    </p:animScale>
                                    <p:animScale>
                                      <p:cBhvr>
                                        <p:cTn id="101" dur="26">
                                          <p:stCondLst>
                                            <p:cond delay="1642"/>
                                          </p:stCondLst>
                                        </p:cTn>
                                        <p:tgtEl>
                                          <p:spTgt spid="12"/>
                                        </p:tgtEl>
                                      </p:cBhvr>
                                      <p:to x="100000" y="90000"/>
                                    </p:animScale>
                                    <p:animScale>
                                      <p:cBhvr>
                                        <p:cTn id="102" dur="166" decel="50000">
                                          <p:stCondLst>
                                            <p:cond delay="1668"/>
                                          </p:stCondLst>
                                        </p:cTn>
                                        <p:tgtEl>
                                          <p:spTgt spid="12"/>
                                        </p:tgtEl>
                                      </p:cBhvr>
                                      <p:to x="100000" y="100000"/>
                                    </p:animScale>
                                    <p:animScale>
                                      <p:cBhvr>
                                        <p:cTn id="103" dur="26">
                                          <p:stCondLst>
                                            <p:cond delay="1808"/>
                                          </p:stCondLst>
                                        </p:cTn>
                                        <p:tgtEl>
                                          <p:spTgt spid="12"/>
                                        </p:tgtEl>
                                      </p:cBhvr>
                                      <p:to x="100000" y="95000"/>
                                    </p:animScale>
                                    <p:animScale>
                                      <p:cBhvr>
                                        <p:cTn id="10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就學貸款</a:t>
            </a:r>
            <a:endParaRPr lang="en-US" altLang="zh-TW" dirty="0">
              <a:latin typeface="標楷體" panose="03000509000000000000" pitchFamily="65" charset="-120"/>
              <a:ea typeface="標楷體" panose="03000509000000000000" pitchFamily="65" charset="-120"/>
            </a:endParaRPr>
          </a:p>
        </p:txBody>
      </p:sp>
      <p:sp>
        <p:nvSpPr>
          <p:cNvPr id="9" name="矩形 8"/>
          <p:cNvSpPr/>
          <p:nvPr/>
        </p:nvSpPr>
        <p:spPr>
          <a:xfrm>
            <a:off x="381248" y="1196752"/>
            <a:ext cx="1512168" cy="3168352"/>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dirty="0" smtClean="0">
                <a:ln>
                  <a:noFill/>
                </a:ln>
                <a:solidFill>
                  <a:prstClr val="white"/>
                </a:solidFill>
                <a:effectLst/>
                <a:uLnTx/>
                <a:uFillTx/>
                <a:latin typeface="標楷體" panose="03000509000000000000" pitchFamily="65" charset="-120"/>
                <a:ea typeface="標楷體" panose="03000509000000000000" pitchFamily="65" charset="-120"/>
              </a:rPr>
              <a:t>宗旨</a:t>
            </a:r>
            <a:endParaRPr kumimoji="0" lang="zh-TW" altLang="en-US" sz="2800" b="0" i="0" u="none" strike="noStrike" kern="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10" name="矩形 9"/>
          <p:cNvSpPr/>
          <p:nvPr/>
        </p:nvSpPr>
        <p:spPr>
          <a:xfrm>
            <a:off x="2029036" y="1196752"/>
            <a:ext cx="6777148" cy="3168352"/>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l" defTabSz="914400" eaLnBrk="1" fontAlgn="auto" latinLnBrk="0" hangingPunct="1">
              <a:lnSpc>
                <a:spcPct val="150000"/>
              </a:lnSpc>
              <a:spcBef>
                <a:spcPts val="0"/>
              </a:spcBef>
              <a:spcAft>
                <a:spcPts val="0"/>
              </a:spcAft>
              <a:buClrTx/>
              <a:buSzTx/>
              <a:buFontTx/>
              <a:buNone/>
              <a:tabLst/>
              <a:defRPr/>
            </a:pPr>
            <a:r>
              <a:rPr lang="zh-TW" altLang="en-US" sz="2400" kern="0" dirty="0">
                <a:solidFill>
                  <a:prstClr val="black"/>
                </a:solidFill>
                <a:latin typeface="標楷體" panose="03000509000000000000" pitchFamily="65" charset="-120"/>
                <a:ea typeface="標楷體" panose="03000509000000000000" pitchFamily="65" charset="-120"/>
              </a:rPr>
              <a:t>就學貸款乃政府為照顧經濟弱勢家庭之學生，協調相關銀行所開辦的優惠貸款，期讓學生於求學期間不必為學費操心，可專心向學。因它並非是社會福利，亦非就學補助，學生畢業後即應善盡攤還本息的責任。</a:t>
            </a:r>
            <a:endParaRPr kumimoji="0" lang="en-US" altLang="zh-TW" sz="2400" b="0" i="0" u="none" strike="noStrike" kern="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endParaRPr>
          </a:p>
        </p:txBody>
      </p:sp>
      <p:sp>
        <p:nvSpPr>
          <p:cNvPr id="11" name="矩形 10"/>
          <p:cNvSpPr/>
          <p:nvPr/>
        </p:nvSpPr>
        <p:spPr>
          <a:xfrm>
            <a:off x="368548" y="4653136"/>
            <a:ext cx="1512168" cy="1656184"/>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smtClean="0">
                <a:ln>
                  <a:noFill/>
                </a:ln>
                <a:solidFill>
                  <a:prstClr val="white"/>
                </a:solidFill>
                <a:effectLst/>
                <a:uLnTx/>
                <a:uFillTx/>
                <a:latin typeface="標楷體" panose="03000509000000000000" pitchFamily="65" charset="-120"/>
                <a:ea typeface="標楷體" panose="03000509000000000000" pitchFamily="65" charset="-120"/>
              </a:rPr>
              <a:t>擔保品</a:t>
            </a:r>
            <a:endParaRPr kumimoji="0" lang="zh-TW" altLang="en-US" sz="2400" b="0" i="0" u="none" strike="noStrike" kern="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12" name="矩形 11"/>
          <p:cNvSpPr/>
          <p:nvPr/>
        </p:nvSpPr>
        <p:spPr>
          <a:xfrm>
            <a:off x="2016336" y="4653136"/>
            <a:ext cx="6777148" cy="1656184"/>
          </a:xfrm>
          <a:prstGeom prst="rect">
            <a:avLst/>
          </a:prstGeom>
          <a:solidFill>
            <a:sysClr val="window" lastClr="FFFFFF"/>
          </a:solidFill>
          <a:ln w="25400" cap="flat" cmpd="sng" algn="ctr">
            <a:solidFill>
              <a:srgbClr val="4BACC6"/>
            </a:solid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zh-TW" altLang="en-US" sz="2400" kern="0" dirty="0" smtClean="0">
                <a:solidFill>
                  <a:prstClr val="black"/>
                </a:solidFill>
                <a:latin typeface="標楷體" panose="03000509000000000000" pitchFamily="65" charset="-120"/>
                <a:ea typeface="標楷體" panose="03000509000000000000" pitchFamily="65" charset="-120"/>
              </a:rPr>
              <a:t>無擔保品，係移送信保基金保證。</a:t>
            </a:r>
            <a:endParaRPr lang="zh-TW" altLang="en-US" sz="2400" kern="0" dirty="0">
              <a:solidFill>
                <a:prstClr val="black"/>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BEC15472-E753-4317-8565-67A29FFE8CF0}" type="slidenum">
              <a:rPr lang="en-US" altLang="zh-TW" smtClean="0"/>
              <a:pPr/>
              <a:t>18</a:t>
            </a:fld>
            <a:endParaRPr lang="en-US" altLang="zh-TW"/>
          </a:p>
        </p:txBody>
      </p:sp>
    </p:spTree>
    <p:extLst>
      <p:ext uri="{BB962C8B-B14F-4D97-AF65-F5344CB8AC3E}">
        <p14:creationId xmlns:p14="http://schemas.microsoft.com/office/powerpoint/2010/main" val="178100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80">
                                          <p:stCondLst>
                                            <p:cond delay="0"/>
                                          </p:stCondLst>
                                        </p:cTn>
                                        <p:tgtEl>
                                          <p:spTgt spid="12"/>
                                        </p:tgtEl>
                                      </p:cBhvr>
                                    </p:animEffect>
                                    <p:anim calcmode="lin" valueType="num">
                                      <p:cBhvr>
                                        <p:cTn id="5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3" dur="26">
                                          <p:stCondLst>
                                            <p:cond delay="650"/>
                                          </p:stCondLst>
                                        </p:cTn>
                                        <p:tgtEl>
                                          <p:spTgt spid="12"/>
                                        </p:tgtEl>
                                      </p:cBhvr>
                                      <p:to x="100000" y="60000"/>
                                    </p:animScale>
                                    <p:animScale>
                                      <p:cBhvr>
                                        <p:cTn id="64" dur="166" decel="50000">
                                          <p:stCondLst>
                                            <p:cond delay="676"/>
                                          </p:stCondLst>
                                        </p:cTn>
                                        <p:tgtEl>
                                          <p:spTgt spid="12"/>
                                        </p:tgtEl>
                                      </p:cBhvr>
                                      <p:to x="100000" y="100000"/>
                                    </p:animScale>
                                    <p:animScale>
                                      <p:cBhvr>
                                        <p:cTn id="65" dur="26">
                                          <p:stCondLst>
                                            <p:cond delay="1312"/>
                                          </p:stCondLst>
                                        </p:cTn>
                                        <p:tgtEl>
                                          <p:spTgt spid="12"/>
                                        </p:tgtEl>
                                      </p:cBhvr>
                                      <p:to x="100000" y="80000"/>
                                    </p:animScale>
                                    <p:animScale>
                                      <p:cBhvr>
                                        <p:cTn id="66" dur="166" decel="50000">
                                          <p:stCondLst>
                                            <p:cond delay="1338"/>
                                          </p:stCondLst>
                                        </p:cTn>
                                        <p:tgtEl>
                                          <p:spTgt spid="12"/>
                                        </p:tgtEl>
                                      </p:cBhvr>
                                      <p:to x="100000" y="100000"/>
                                    </p:animScale>
                                    <p:animScale>
                                      <p:cBhvr>
                                        <p:cTn id="67" dur="26">
                                          <p:stCondLst>
                                            <p:cond delay="1642"/>
                                          </p:stCondLst>
                                        </p:cTn>
                                        <p:tgtEl>
                                          <p:spTgt spid="12"/>
                                        </p:tgtEl>
                                      </p:cBhvr>
                                      <p:to x="100000" y="90000"/>
                                    </p:animScale>
                                    <p:animScale>
                                      <p:cBhvr>
                                        <p:cTn id="68" dur="166" decel="50000">
                                          <p:stCondLst>
                                            <p:cond delay="1668"/>
                                          </p:stCondLst>
                                        </p:cTn>
                                        <p:tgtEl>
                                          <p:spTgt spid="12"/>
                                        </p:tgtEl>
                                      </p:cBhvr>
                                      <p:to x="100000" y="100000"/>
                                    </p:animScale>
                                    <p:animScale>
                                      <p:cBhvr>
                                        <p:cTn id="69" dur="26">
                                          <p:stCondLst>
                                            <p:cond delay="1808"/>
                                          </p:stCondLst>
                                        </p:cTn>
                                        <p:tgtEl>
                                          <p:spTgt spid="12"/>
                                        </p:tgtEl>
                                      </p:cBhvr>
                                      <p:to x="100000" y="95000"/>
                                    </p:animScale>
                                    <p:animScale>
                                      <p:cBhvr>
                                        <p:cTn id="7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899592" y="133870"/>
            <a:ext cx="7410450" cy="563563"/>
          </a:xfrm>
        </p:spPr>
        <p:txBody>
          <a:bodyPr/>
          <a:lstStyle/>
          <a:p>
            <a:r>
              <a:rPr lang="zh-TW" altLang="en-US" sz="5400" dirty="0" smtClean="0">
                <a:latin typeface="標楷體" panose="03000509000000000000" pitchFamily="65" charset="-120"/>
                <a:ea typeface="標楷體" panose="03000509000000000000" pitchFamily="65" charset="-120"/>
              </a:rPr>
              <a:t>報 告 大 綱</a:t>
            </a:r>
            <a:endParaRPr lang="en-US" altLang="zh-TW" sz="5400" dirty="0">
              <a:latin typeface="標楷體" panose="03000509000000000000" pitchFamily="65" charset="-120"/>
              <a:ea typeface="標楷體" panose="03000509000000000000" pitchFamily="65" charset="-120"/>
            </a:endParaRPr>
          </a:p>
        </p:txBody>
      </p:sp>
      <p:sp>
        <p:nvSpPr>
          <p:cNvPr id="439326" name="Rectangle 30"/>
          <p:cNvSpPr>
            <a:spLocks noChangeArrowheads="1"/>
          </p:cNvSpPr>
          <p:nvPr/>
        </p:nvSpPr>
        <p:spPr bwMode="black">
          <a:xfrm>
            <a:off x="6447865" y="1261563"/>
            <a:ext cx="1723550"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b="1" dirty="0">
                <a:solidFill>
                  <a:srgbClr val="FFFFFF"/>
                </a:solidFill>
                <a:latin typeface="標楷體" panose="03000509000000000000" pitchFamily="65" charset="-120"/>
                <a:ea typeface="標楷體" panose="03000509000000000000" pitchFamily="65" charset="-120"/>
              </a:rPr>
              <a:t>Bank 3.0</a:t>
            </a:r>
            <a:r>
              <a:rPr lang="zh-TW" altLang="en-US" sz="2000" b="1" dirty="0">
                <a:solidFill>
                  <a:srgbClr val="FFFFFF"/>
                </a:solidFill>
                <a:latin typeface="標楷體" panose="03000509000000000000" pitchFamily="65" charset="-120"/>
                <a:ea typeface="標楷體" panose="03000509000000000000" pitchFamily="65" charset="-120"/>
              </a:rPr>
              <a:t>時代</a:t>
            </a:r>
            <a:endParaRPr lang="en-US" altLang="zh-TW" sz="2000" b="1" dirty="0">
              <a:solidFill>
                <a:srgbClr val="FFFFFF"/>
              </a:solidFill>
              <a:latin typeface="標楷體" panose="03000509000000000000" pitchFamily="65" charset="-120"/>
              <a:ea typeface="標楷體" panose="03000509000000000000" pitchFamily="65" charset="-120"/>
            </a:endParaRPr>
          </a:p>
        </p:txBody>
      </p:sp>
      <p:sp>
        <p:nvSpPr>
          <p:cNvPr id="439330" name="Rectangle 34"/>
          <p:cNvSpPr>
            <a:spLocks noChangeArrowheads="1"/>
          </p:cNvSpPr>
          <p:nvPr/>
        </p:nvSpPr>
        <p:spPr bwMode="black">
          <a:xfrm>
            <a:off x="3649107" y="1261563"/>
            <a:ext cx="1723549"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smtClean="0">
                <a:solidFill>
                  <a:srgbClr val="FFFFFF"/>
                </a:solidFill>
                <a:latin typeface="標楷體" panose="03000509000000000000" pitchFamily="65" charset="-120"/>
                <a:ea typeface="標楷體" panose="03000509000000000000" pitchFamily="65" charset="-120"/>
              </a:rPr>
              <a:t>支付變革浪潮</a:t>
            </a:r>
            <a:endParaRPr lang="en-US" altLang="zh-TW" sz="2000" b="1" dirty="0">
              <a:solidFill>
                <a:srgbClr val="FFFFFF"/>
              </a:solidFill>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p:txBody>
          <a:bodyPr/>
          <a:lstStyle/>
          <a:p>
            <a:fld id="{BEC15472-E753-4317-8565-67A29FFE8CF0}" type="slidenum">
              <a:rPr lang="en-US" altLang="zh-TW" smtClean="0"/>
              <a:pPr/>
              <a:t>1</a:t>
            </a:fld>
            <a:endParaRPr lang="en-US" altLang="zh-TW"/>
          </a:p>
        </p:txBody>
      </p:sp>
      <p:sp>
        <p:nvSpPr>
          <p:cNvPr id="10" name="手繪多邊形 9"/>
          <p:cNvSpPr/>
          <p:nvPr/>
        </p:nvSpPr>
        <p:spPr>
          <a:xfrm>
            <a:off x="1498091" y="980728"/>
            <a:ext cx="6673324" cy="870935"/>
          </a:xfrm>
          <a:custGeom>
            <a:avLst/>
            <a:gdLst>
              <a:gd name="connsiteX0" fmla="*/ 0 w 2282428"/>
              <a:gd name="connsiteY0" fmla="*/ 0 h 713258"/>
              <a:gd name="connsiteX1" fmla="*/ 2282428 w 2282428"/>
              <a:gd name="connsiteY1" fmla="*/ 0 h 713258"/>
              <a:gd name="connsiteX2" fmla="*/ 2282428 w 2282428"/>
              <a:gd name="connsiteY2" fmla="*/ 713258 h 713258"/>
              <a:gd name="connsiteX3" fmla="*/ 0 w 2282428"/>
              <a:gd name="connsiteY3" fmla="*/ 713258 h 713258"/>
              <a:gd name="connsiteX4" fmla="*/ 0 w 2282428"/>
              <a:gd name="connsiteY4" fmla="*/ 0 h 71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428" h="713258">
                <a:moveTo>
                  <a:pt x="0" y="0"/>
                </a:moveTo>
                <a:lnTo>
                  <a:pt x="2282428" y="0"/>
                </a:lnTo>
                <a:lnTo>
                  <a:pt x="2282428" y="713258"/>
                </a:lnTo>
                <a:lnTo>
                  <a:pt x="0" y="713258"/>
                </a:lnTo>
                <a:lnTo>
                  <a:pt x="0" y="0"/>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83114" tIns="121920" rIns="121920" bIns="121920" numCol="1" spcCol="1270" anchor="ctr" anchorCtr="0">
            <a:noAutofit/>
          </a:bodyPr>
          <a:lstStyle/>
          <a:p>
            <a:pPr lvl="0" algn="l" defTabSz="1422400">
              <a:lnSpc>
                <a:spcPct val="90000"/>
              </a:lnSpc>
              <a:spcAft>
                <a:spcPct val="35000"/>
              </a:spcAft>
            </a:pPr>
            <a:r>
              <a:rPr lang="zh-TW" altLang="en-US" sz="3200" kern="1200" dirty="0" smtClean="0">
                <a:solidFill>
                  <a:srgbClr val="FF00FF"/>
                </a:solidFill>
                <a:latin typeface="標楷體" panose="03000509000000000000" pitchFamily="65" charset="-120"/>
                <a:ea typeface="標楷體" panose="03000509000000000000" pitchFamily="65" charset="-120"/>
              </a:rPr>
              <a:t>一、</a:t>
            </a:r>
            <a:r>
              <a:rPr lang="zh-TW" altLang="en-US" sz="3200" dirty="0">
                <a:solidFill>
                  <a:srgbClr val="FF00FF"/>
                </a:solidFill>
                <a:latin typeface="標楷體" panose="03000509000000000000" pitchFamily="65" charset="-120"/>
                <a:ea typeface="標楷體" panose="03000509000000000000" pitchFamily="65" charset="-120"/>
              </a:rPr>
              <a:t>如何進入銀行？</a:t>
            </a:r>
            <a:endParaRPr lang="zh-TW" altLang="en-US" sz="3200" kern="1200" dirty="0">
              <a:solidFill>
                <a:srgbClr val="FF00FF"/>
              </a:solidFill>
              <a:latin typeface="標楷體" panose="03000509000000000000" pitchFamily="65" charset="-120"/>
              <a:ea typeface="標楷體" panose="03000509000000000000" pitchFamily="65" charset="-120"/>
            </a:endParaRPr>
          </a:p>
        </p:txBody>
      </p:sp>
      <p:sp>
        <p:nvSpPr>
          <p:cNvPr id="12" name="手繪多邊形 11"/>
          <p:cNvSpPr/>
          <p:nvPr/>
        </p:nvSpPr>
        <p:spPr>
          <a:xfrm>
            <a:off x="1498091" y="2077138"/>
            <a:ext cx="6673324" cy="870935"/>
          </a:xfrm>
          <a:custGeom>
            <a:avLst/>
            <a:gdLst>
              <a:gd name="connsiteX0" fmla="*/ 0 w 2282428"/>
              <a:gd name="connsiteY0" fmla="*/ 0 h 713258"/>
              <a:gd name="connsiteX1" fmla="*/ 2282428 w 2282428"/>
              <a:gd name="connsiteY1" fmla="*/ 0 h 713258"/>
              <a:gd name="connsiteX2" fmla="*/ 2282428 w 2282428"/>
              <a:gd name="connsiteY2" fmla="*/ 713258 h 713258"/>
              <a:gd name="connsiteX3" fmla="*/ 0 w 2282428"/>
              <a:gd name="connsiteY3" fmla="*/ 713258 h 713258"/>
              <a:gd name="connsiteX4" fmla="*/ 0 w 2282428"/>
              <a:gd name="connsiteY4" fmla="*/ 0 h 71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428" h="713258">
                <a:moveTo>
                  <a:pt x="0" y="0"/>
                </a:moveTo>
                <a:lnTo>
                  <a:pt x="2282428" y="0"/>
                </a:lnTo>
                <a:lnTo>
                  <a:pt x="2282428" y="713258"/>
                </a:lnTo>
                <a:lnTo>
                  <a:pt x="0" y="713258"/>
                </a:lnTo>
                <a:lnTo>
                  <a:pt x="0" y="0"/>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83114" tIns="121920" rIns="121920" bIns="121920" numCol="1" spcCol="1270" anchor="ctr" anchorCtr="0">
            <a:noAutofit/>
          </a:bodyPr>
          <a:lstStyle/>
          <a:p>
            <a:pPr algn="l" defTabSz="1422400">
              <a:lnSpc>
                <a:spcPct val="90000"/>
              </a:lnSpc>
              <a:spcAft>
                <a:spcPct val="35000"/>
              </a:spcAft>
            </a:pPr>
            <a:endParaRPr lang="en-US" altLang="zh-TW" sz="3200" dirty="0" smtClean="0">
              <a:solidFill>
                <a:srgbClr val="FF00FF"/>
              </a:solidFill>
              <a:latin typeface="標楷體" panose="03000509000000000000" pitchFamily="65" charset="-120"/>
              <a:ea typeface="標楷體" panose="03000509000000000000" pitchFamily="65" charset="-120"/>
            </a:endParaRPr>
          </a:p>
          <a:p>
            <a:pPr algn="l" defTabSz="1422400">
              <a:lnSpc>
                <a:spcPct val="90000"/>
              </a:lnSpc>
              <a:spcAft>
                <a:spcPct val="35000"/>
              </a:spcAft>
            </a:pPr>
            <a:r>
              <a:rPr lang="zh-TW" altLang="en-US" sz="3200" dirty="0" smtClean="0">
                <a:solidFill>
                  <a:srgbClr val="FF00FF"/>
                </a:solidFill>
                <a:latin typeface="標楷體" panose="03000509000000000000" pitchFamily="65" charset="-120"/>
                <a:ea typeface="標楷體" panose="03000509000000000000" pitchFamily="65" charset="-120"/>
              </a:rPr>
              <a:t>二、銀行</a:t>
            </a:r>
            <a:r>
              <a:rPr lang="zh-TW" altLang="en-US" sz="3200" dirty="0">
                <a:solidFill>
                  <a:srgbClr val="FF00FF"/>
                </a:solidFill>
                <a:latin typeface="標楷體" panose="03000509000000000000" pitchFamily="65" charset="-120"/>
                <a:ea typeface="標楷體" panose="03000509000000000000" pitchFamily="65" charset="-120"/>
              </a:rPr>
              <a:t>部門</a:t>
            </a:r>
            <a:r>
              <a:rPr lang="zh-TW" altLang="en-US" sz="3200" dirty="0" smtClean="0">
                <a:solidFill>
                  <a:srgbClr val="FF00FF"/>
                </a:solidFill>
                <a:latin typeface="標楷體" panose="03000509000000000000" pitchFamily="65" charset="-120"/>
                <a:ea typeface="標楷體" panose="03000509000000000000" pitchFamily="65" charset="-120"/>
              </a:rPr>
              <a:t>及相關業務</a:t>
            </a:r>
            <a:r>
              <a:rPr lang="zh-TW" altLang="en-US" sz="3200" dirty="0">
                <a:solidFill>
                  <a:srgbClr val="FF00FF"/>
                </a:solidFill>
                <a:latin typeface="標楷體" panose="03000509000000000000" pitchFamily="65" charset="-120"/>
                <a:ea typeface="標楷體" panose="03000509000000000000" pitchFamily="65" charset="-120"/>
              </a:rPr>
              <a:t>簡介。</a:t>
            </a:r>
          </a:p>
          <a:p>
            <a:pPr algn="l" defTabSz="1422400">
              <a:lnSpc>
                <a:spcPct val="90000"/>
              </a:lnSpc>
              <a:spcAft>
                <a:spcPct val="35000"/>
              </a:spcAft>
            </a:pPr>
            <a:endParaRPr lang="zh-TW" altLang="en-US" sz="3200" dirty="0">
              <a:solidFill>
                <a:srgbClr val="FF00FF"/>
              </a:solidFill>
              <a:latin typeface="標楷體" panose="03000509000000000000" pitchFamily="65" charset="-120"/>
              <a:ea typeface="標楷體" panose="03000509000000000000" pitchFamily="65" charset="-120"/>
            </a:endParaRPr>
          </a:p>
        </p:txBody>
      </p:sp>
      <p:sp>
        <p:nvSpPr>
          <p:cNvPr id="14" name="手繪多邊形 13"/>
          <p:cNvSpPr/>
          <p:nvPr/>
        </p:nvSpPr>
        <p:spPr>
          <a:xfrm>
            <a:off x="1498091" y="3173552"/>
            <a:ext cx="6673324" cy="870935"/>
          </a:xfrm>
          <a:custGeom>
            <a:avLst/>
            <a:gdLst>
              <a:gd name="connsiteX0" fmla="*/ 0 w 2282428"/>
              <a:gd name="connsiteY0" fmla="*/ 0 h 713258"/>
              <a:gd name="connsiteX1" fmla="*/ 2282428 w 2282428"/>
              <a:gd name="connsiteY1" fmla="*/ 0 h 713258"/>
              <a:gd name="connsiteX2" fmla="*/ 2282428 w 2282428"/>
              <a:gd name="connsiteY2" fmla="*/ 713258 h 713258"/>
              <a:gd name="connsiteX3" fmla="*/ 0 w 2282428"/>
              <a:gd name="connsiteY3" fmla="*/ 713258 h 713258"/>
              <a:gd name="connsiteX4" fmla="*/ 0 w 2282428"/>
              <a:gd name="connsiteY4" fmla="*/ 0 h 71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428" h="713258">
                <a:moveTo>
                  <a:pt x="0" y="0"/>
                </a:moveTo>
                <a:lnTo>
                  <a:pt x="2282428" y="0"/>
                </a:lnTo>
                <a:lnTo>
                  <a:pt x="2282428" y="713258"/>
                </a:lnTo>
                <a:lnTo>
                  <a:pt x="0" y="713258"/>
                </a:lnTo>
                <a:lnTo>
                  <a:pt x="0" y="0"/>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83114" tIns="121920" rIns="121920" bIns="121920" numCol="1" spcCol="1270" anchor="ctr" anchorCtr="0">
            <a:noAutofit/>
          </a:bodyPr>
          <a:lstStyle/>
          <a:p>
            <a:pPr algn="l" defTabSz="1422400">
              <a:lnSpc>
                <a:spcPct val="90000"/>
              </a:lnSpc>
              <a:spcAft>
                <a:spcPct val="35000"/>
              </a:spcAft>
            </a:pPr>
            <a:r>
              <a:rPr lang="zh-TW" altLang="en-US" sz="3200" dirty="0" smtClean="0">
                <a:solidFill>
                  <a:srgbClr val="FF00FF"/>
                </a:solidFill>
                <a:latin typeface="標楷體" panose="03000509000000000000" pitchFamily="65" charset="-120"/>
                <a:ea typeface="標楷體" panose="03000509000000000000" pitchFamily="65" charset="-120"/>
              </a:rPr>
              <a:t>三</a:t>
            </a:r>
            <a:r>
              <a:rPr lang="zh-TW" altLang="en-US" sz="3200" dirty="0">
                <a:solidFill>
                  <a:srgbClr val="FF00FF"/>
                </a:solidFill>
                <a:latin typeface="標楷體" panose="03000509000000000000" pitchFamily="65" charset="-120"/>
                <a:ea typeface="標楷體" panose="03000509000000000000" pitchFamily="65" charset="-120"/>
              </a:rPr>
              <a:t>、何謂</a:t>
            </a:r>
            <a:r>
              <a:rPr lang="en-US" altLang="zh-TW" sz="3200" dirty="0" err="1">
                <a:solidFill>
                  <a:srgbClr val="FF00FF"/>
                </a:solidFill>
                <a:latin typeface="標楷體" panose="03000509000000000000" pitchFamily="65" charset="-120"/>
                <a:ea typeface="標楷體" panose="03000509000000000000" pitchFamily="65" charset="-120"/>
              </a:rPr>
              <a:t>Bank3.0</a:t>
            </a:r>
            <a:r>
              <a:rPr lang="zh-TW" altLang="en-US" sz="3200" dirty="0">
                <a:solidFill>
                  <a:srgbClr val="FF00FF"/>
                </a:solidFill>
                <a:latin typeface="標楷體" panose="03000509000000000000" pitchFamily="65" charset="-120"/>
                <a:ea typeface="標楷體" panose="03000509000000000000" pitchFamily="65" charset="-120"/>
              </a:rPr>
              <a:t>？</a:t>
            </a:r>
          </a:p>
        </p:txBody>
      </p:sp>
      <p:sp>
        <p:nvSpPr>
          <p:cNvPr id="16" name="手繪多邊形 15"/>
          <p:cNvSpPr/>
          <p:nvPr/>
        </p:nvSpPr>
        <p:spPr>
          <a:xfrm>
            <a:off x="1498091" y="4269964"/>
            <a:ext cx="6673324" cy="870935"/>
          </a:xfrm>
          <a:custGeom>
            <a:avLst/>
            <a:gdLst>
              <a:gd name="connsiteX0" fmla="*/ 0 w 2282428"/>
              <a:gd name="connsiteY0" fmla="*/ 0 h 713258"/>
              <a:gd name="connsiteX1" fmla="*/ 2282428 w 2282428"/>
              <a:gd name="connsiteY1" fmla="*/ 0 h 713258"/>
              <a:gd name="connsiteX2" fmla="*/ 2282428 w 2282428"/>
              <a:gd name="connsiteY2" fmla="*/ 713258 h 713258"/>
              <a:gd name="connsiteX3" fmla="*/ 0 w 2282428"/>
              <a:gd name="connsiteY3" fmla="*/ 713258 h 713258"/>
              <a:gd name="connsiteX4" fmla="*/ 0 w 2282428"/>
              <a:gd name="connsiteY4" fmla="*/ 0 h 71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428" h="713258">
                <a:moveTo>
                  <a:pt x="0" y="0"/>
                </a:moveTo>
                <a:lnTo>
                  <a:pt x="2282428" y="0"/>
                </a:lnTo>
                <a:lnTo>
                  <a:pt x="2282428" y="713258"/>
                </a:lnTo>
                <a:lnTo>
                  <a:pt x="0" y="713258"/>
                </a:lnTo>
                <a:lnTo>
                  <a:pt x="0" y="0"/>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83114" tIns="121920" rIns="121920" bIns="121920" numCol="1" spcCol="1270" anchor="ctr" anchorCtr="0">
            <a:noAutofit/>
          </a:bodyPr>
          <a:lstStyle/>
          <a:p>
            <a:pPr algn="l" defTabSz="1422400">
              <a:lnSpc>
                <a:spcPct val="90000"/>
              </a:lnSpc>
              <a:spcAft>
                <a:spcPct val="35000"/>
              </a:spcAft>
            </a:pPr>
            <a:r>
              <a:rPr lang="zh-TW" altLang="en-US" sz="3200" dirty="0" smtClean="0">
                <a:solidFill>
                  <a:srgbClr val="FF00FF"/>
                </a:solidFill>
                <a:latin typeface="標楷體" panose="03000509000000000000" pitchFamily="65" charset="-120"/>
                <a:ea typeface="標楷體" panose="03000509000000000000" pitchFamily="65" charset="-120"/>
              </a:rPr>
              <a:t>四</a:t>
            </a:r>
            <a:r>
              <a:rPr lang="zh-TW" altLang="en-US" sz="3200" dirty="0">
                <a:solidFill>
                  <a:srgbClr val="FF00FF"/>
                </a:solidFill>
                <a:latin typeface="標楷體" panose="03000509000000000000" pitchFamily="65" charset="-120"/>
                <a:ea typeface="標楷體" panose="03000509000000000000" pitchFamily="65" charset="-120"/>
              </a:rPr>
              <a:t>、消費性貸款簡介。</a:t>
            </a:r>
          </a:p>
        </p:txBody>
      </p:sp>
      <p:sp>
        <p:nvSpPr>
          <p:cNvPr id="18" name="手繪多邊形 17"/>
          <p:cNvSpPr/>
          <p:nvPr/>
        </p:nvSpPr>
        <p:spPr>
          <a:xfrm>
            <a:off x="1498091" y="5366377"/>
            <a:ext cx="6673324" cy="870935"/>
          </a:xfrm>
          <a:custGeom>
            <a:avLst/>
            <a:gdLst>
              <a:gd name="connsiteX0" fmla="*/ 0 w 2282428"/>
              <a:gd name="connsiteY0" fmla="*/ 0 h 713258"/>
              <a:gd name="connsiteX1" fmla="*/ 2282428 w 2282428"/>
              <a:gd name="connsiteY1" fmla="*/ 0 h 713258"/>
              <a:gd name="connsiteX2" fmla="*/ 2282428 w 2282428"/>
              <a:gd name="connsiteY2" fmla="*/ 713258 h 713258"/>
              <a:gd name="connsiteX3" fmla="*/ 0 w 2282428"/>
              <a:gd name="connsiteY3" fmla="*/ 713258 h 713258"/>
              <a:gd name="connsiteX4" fmla="*/ 0 w 2282428"/>
              <a:gd name="connsiteY4" fmla="*/ 0 h 71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428" h="713258">
                <a:moveTo>
                  <a:pt x="0" y="0"/>
                </a:moveTo>
                <a:lnTo>
                  <a:pt x="2282428" y="0"/>
                </a:lnTo>
                <a:lnTo>
                  <a:pt x="2282428" y="713258"/>
                </a:lnTo>
                <a:lnTo>
                  <a:pt x="0" y="713258"/>
                </a:lnTo>
                <a:lnTo>
                  <a:pt x="0" y="0"/>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83114" tIns="121920" rIns="121920" bIns="121920" numCol="1" spcCol="1270" anchor="ctr" anchorCtr="0">
            <a:noAutofit/>
          </a:bodyPr>
          <a:lstStyle/>
          <a:p>
            <a:pPr algn="l" defTabSz="1422400">
              <a:lnSpc>
                <a:spcPct val="90000"/>
              </a:lnSpc>
              <a:spcAft>
                <a:spcPct val="35000"/>
              </a:spcAft>
            </a:pPr>
            <a:r>
              <a:rPr lang="zh-TW" altLang="en-US" sz="3200" dirty="0" smtClean="0">
                <a:solidFill>
                  <a:srgbClr val="FF00FF"/>
                </a:solidFill>
                <a:latin typeface="標楷體" panose="03000509000000000000" pitchFamily="65" charset="-120"/>
                <a:ea typeface="標楷體" panose="03000509000000000000" pitchFamily="65" charset="-120"/>
              </a:rPr>
              <a:t>五、不動產交易實務。</a:t>
            </a:r>
            <a:endParaRPr lang="zh-TW" altLang="en-US" sz="3200" dirty="0">
              <a:solidFill>
                <a:srgbClr val="FF00FF"/>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三、</a:t>
            </a:r>
            <a:r>
              <a:rPr lang="en-US" altLang="zh-TW" dirty="0" smtClean="0">
                <a:latin typeface="標楷體" panose="03000509000000000000" pitchFamily="65" charset="-120"/>
                <a:ea typeface="標楷體" panose="03000509000000000000" pitchFamily="65" charset="-120"/>
              </a:rPr>
              <a:t>Bank 3.0</a:t>
            </a:r>
            <a:endParaRPr lang="en-US" altLang="zh-TW" dirty="0">
              <a:latin typeface="標楷體" panose="03000509000000000000" pitchFamily="65" charset="-120"/>
              <a:ea typeface="標楷體" panose="03000509000000000000" pitchFamily="65" charset="-120"/>
            </a:endParaRPr>
          </a:p>
        </p:txBody>
      </p:sp>
      <p:sp>
        <p:nvSpPr>
          <p:cNvPr id="439321" name="AutoShape 25"/>
          <p:cNvSpPr>
            <a:spLocks noChangeArrowheads="1"/>
          </p:cNvSpPr>
          <p:nvPr/>
        </p:nvSpPr>
        <p:spPr bwMode="gray">
          <a:xfrm>
            <a:off x="3229768" y="1466231"/>
            <a:ext cx="2587625" cy="2682849"/>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TW" altLang="en-US"/>
          </a:p>
        </p:txBody>
      </p:sp>
      <p:sp>
        <p:nvSpPr>
          <p:cNvPr id="439322" name="AutoShape 26"/>
          <p:cNvSpPr>
            <a:spLocks noChangeArrowheads="1"/>
          </p:cNvSpPr>
          <p:nvPr/>
        </p:nvSpPr>
        <p:spPr bwMode="gray">
          <a:xfrm>
            <a:off x="5993606" y="1466231"/>
            <a:ext cx="2587625" cy="2682849"/>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TW" altLang="en-US"/>
          </a:p>
        </p:txBody>
      </p:sp>
      <p:grpSp>
        <p:nvGrpSpPr>
          <p:cNvPr id="439323" name="Group 27"/>
          <p:cNvGrpSpPr>
            <a:grpSpLocks/>
          </p:cNvGrpSpPr>
          <p:nvPr/>
        </p:nvGrpSpPr>
        <p:grpSpPr bwMode="auto">
          <a:xfrm>
            <a:off x="6133308" y="1196754"/>
            <a:ext cx="2355850" cy="562836"/>
            <a:chOff x="3964" y="2071"/>
            <a:chExt cx="1484" cy="330"/>
          </a:xfrm>
        </p:grpSpPr>
        <p:sp>
          <p:nvSpPr>
            <p:cNvPr id="439324" name="AutoShape 28"/>
            <p:cNvSpPr>
              <a:spLocks noChangeArrowheads="1"/>
            </p:cNvSpPr>
            <p:nvPr/>
          </p:nvSpPr>
          <p:spPr bwMode="ltGray">
            <a:xfrm>
              <a:off x="3964" y="2071"/>
              <a:ext cx="1484" cy="330"/>
            </a:xfrm>
            <a:prstGeom prst="roundRect">
              <a:avLst>
                <a:gd name="adj" fmla="val 16667"/>
              </a:avLst>
            </a:prstGeom>
            <a:solidFill>
              <a:schemeClr val="accent2"/>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TW" altLang="en-US"/>
            </a:p>
          </p:txBody>
        </p:sp>
        <p:sp>
          <p:nvSpPr>
            <p:cNvPr id="439325" name="AutoShape 29"/>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zh-TW" altLang="en-US"/>
            </a:p>
          </p:txBody>
        </p:sp>
      </p:grpSp>
      <p:sp>
        <p:nvSpPr>
          <p:cNvPr id="439326" name="Rectangle 30"/>
          <p:cNvSpPr>
            <a:spLocks noChangeArrowheads="1"/>
          </p:cNvSpPr>
          <p:nvPr/>
        </p:nvSpPr>
        <p:spPr bwMode="black">
          <a:xfrm>
            <a:off x="6447865" y="1261563"/>
            <a:ext cx="1723550"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b="1" dirty="0">
                <a:solidFill>
                  <a:srgbClr val="FFFFFF"/>
                </a:solidFill>
                <a:latin typeface="標楷體" panose="03000509000000000000" pitchFamily="65" charset="-120"/>
                <a:ea typeface="標楷體" panose="03000509000000000000" pitchFamily="65" charset="-120"/>
              </a:rPr>
              <a:t>Bank 3.0</a:t>
            </a:r>
            <a:r>
              <a:rPr lang="zh-TW" altLang="en-US" sz="2000" b="1" dirty="0">
                <a:solidFill>
                  <a:srgbClr val="FFFFFF"/>
                </a:solidFill>
                <a:latin typeface="標楷體" panose="03000509000000000000" pitchFamily="65" charset="-120"/>
                <a:ea typeface="標楷體" panose="03000509000000000000" pitchFamily="65" charset="-120"/>
              </a:rPr>
              <a:t>時代</a:t>
            </a:r>
            <a:endParaRPr lang="en-US" altLang="zh-TW" sz="2000" b="1" dirty="0">
              <a:solidFill>
                <a:srgbClr val="FFFFFF"/>
              </a:solidFill>
              <a:latin typeface="標楷體" panose="03000509000000000000" pitchFamily="65" charset="-120"/>
              <a:ea typeface="標楷體" panose="03000509000000000000" pitchFamily="65" charset="-120"/>
            </a:endParaRPr>
          </a:p>
        </p:txBody>
      </p:sp>
      <p:grpSp>
        <p:nvGrpSpPr>
          <p:cNvPr id="439327" name="Group 31"/>
          <p:cNvGrpSpPr>
            <a:grpSpLocks/>
          </p:cNvGrpSpPr>
          <p:nvPr/>
        </p:nvGrpSpPr>
        <p:grpSpPr bwMode="auto">
          <a:xfrm>
            <a:off x="3340893" y="1196752"/>
            <a:ext cx="2355850" cy="562836"/>
            <a:chOff x="2140" y="2071"/>
            <a:chExt cx="1484" cy="330"/>
          </a:xfrm>
        </p:grpSpPr>
        <p:sp>
          <p:nvSpPr>
            <p:cNvPr id="439328" name="AutoShape 32"/>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TW" altLang="en-US"/>
            </a:p>
          </p:txBody>
        </p:sp>
        <p:sp>
          <p:nvSpPr>
            <p:cNvPr id="439329" name="AutoShape 33"/>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zh-TW" altLang="en-US"/>
            </a:p>
          </p:txBody>
        </p:sp>
      </p:grpSp>
      <p:sp>
        <p:nvSpPr>
          <p:cNvPr id="439330" name="Rectangle 34"/>
          <p:cNvSpPr>
            <a:spLocks noChangeArrowheads="1"/>
          </p:cNvSpPr>
          <p:nvPr/>
        </p:nvSpPr>
        <p:spPr bwMode="black">
          <a:xfrm>
            <a:off x="3649107" y="1261563"/>
            <a:ext cx="1723549"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smtClean="0">
                <a:solidFill>
                  <a:srgbClr val="FFFFFF"/>
                </a:solidFill>
                <a:latin typeface="標楷體" panose="03000509000000000000" pitchFamily="65" charset="-120"/>
                <a:ea typeface="標楷體" panose="03000509000000000000" pitchFamily="65" charset="-120"/>
              </a:rPr>
              <a:t>支付變革浪潮</a:t>
            </a:r>
            <a:endParaRPr lang="en-US" altLang="zh-TW" sz="2000" b="1" dirty="0">
              <a:solidFill>
                <a:srgbClr val="FFFFFF"/>
              </a:solidFill>
              <a:latin typeface="標楷體" panose="03000509000000000000" pitchFamily="65" charset="-120"/>
              <a:ea typeface="標楷體" panose="03000509000000000000" pitchFamily="65" charset="-120"/>
            </a:endParaRPr>
          </a:p>
        </p:txBody>
      </p:sp>
      <p:grpSp>
        <p:nvGrpSpPr>
          <p:cNvPr id="3" name="群組 2"/>
          <p:cNvGrpSpPr/>
          <p:nvPr/>
        </p:nvGrpSpPr>
        <p:grpSpPr>
          <a:xfrm>
            <a:off x="467518" y="1196752"/>
            <a:ext cx="2587625" cy="2952328"/>
            <a:chOff x="467518" y="1196752"/>
            <a:chExt cx="2587625" cy="2952328"/>
          </a:xfrm>
        </p:grpSpPr>
        <p:sp>
          <p:nvSpPr>
            <p:cNvPr id="439331" name="AutoShape 35"/>
            <p:cNvSpPr>
              <a:spLocks noChangeArrowheads="1"/>
            </p:cNvSpPr>
            <p:nvPr/>
          </p:nvSpPr>
          <p:spPr bwMode="gray">
            <a:xfrm>
              <a:off x="467518" y="1466231"/>
              <a:ext cx="2587625" cy="2682849"/>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TW" altLang="en-US"/>
            </a:p>
          </p:txBody>
        </p:sp>
        <p:grpSp>
          <p:nvGrpSpPr>
            <p:cNvPr id="439332" name="Group 36"/>
            <p:cNvGrpSpPr>
              <a:grpSpLocks/>
            </p:cNvGrpSpPr>
            <p:nvPr/>
          </p:nvGrpSpPr>
          <p:grpSpPr bwMode="auto">
            <a:xfrm>
              <a:off x="565943" y="1196752"/>
              <a:ext cx="2355850" cy="562836"/>
              <a:chOff x="301" y="2071"/>
              <a:chExt cx="1484" cy="330"/>
            </a:xfrm>
          </p:grpSpPr>
          <p:sp>
            <p:nvSpPr>
              <p:cNvPr id="439333" name="AutoShape 37"/>
              <p:cNvSpPr>
                <a:spLocks noChangeArrowheads="1"/>
              </p:cNvSpPr>
              <p:nvPr/>
            </p:nvSpPr>
            <p:spPr bwMode="ltGray">
              <a:xfrm>
                <a:off x="301" y="2071"/>
                <a:ext cx="1484" cy="330"/>
              </a:xfrm>
              <a:prstGeom prst="roundRect">
                <a:avLst>
                  <a:gd name="adj" fmla="val 16667"/>
                </a:avLst>
              </a:prstGeom>
              <a:solidFill>
                <a:schemeClr val="hlink"/>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TW" altLang="en-US"/>
              </a:p>
            </p:txBody>
          </p:sp>
          <p:sp>
            <p:nvSpPr>
              <p:cNvPr id="439334" name="AutoShape 38"/>
              <p:cNvSpPr>
                <a:spLocks noChangeArrowheads="1"/>
              </p:cNvSpPr>
              <p:nvPr/>
            </p:nvSpPr>
            <p:spPr bwMode="ltGray">
              <a:xfrm>
                <a:off x="324"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zh-TW" altLang="en-US"/>
              </a:p>
            </p:txBody>
          </p:sp>
        </p:grpSp>
        <p:sp>
          <p:nvSpPr>
            <p:cNvPr id="439335" name="Rectangle 39"/>
            <p:cNvSpPr>
              <a:spLocks noChangeArrowheads="1"/>
            </p:cNvSpPr>
            <p:nvPr/>
          </p:nvSpPr>
          <p:spPr bwMode="black">
            <a:xfrm>
              <a:off x="489433" y="1261563"/>
              <a:ext cx="2492990"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zh-TW" sz="2000" b="1" dirty="0">
                  <a:solidFill>
                    <a:srgbClr val="FFFFFF"/>
                  </a:solidFill>
                  <a:latin typeface="標楷體" panose="03000509000000000000" pitchFamily="65" charset="-120"/>
                  <a:ea typeface="標楷體" panose="03000509000000000000" pitchFamily="65" charset="-120"/>
                </a:rPr>
                <a:t>創新之父</a:t>
              </a:r>
              <a:r>
                <a:rPr lang="en-US" altLang="zh-TW" sz="2000" b="1" dirty="0">
                  <a:solidFill>
                    <a:srgbClr val="FFFFFF"/>
                  </a:solidFill>
                  <a:latin typeface="標楷體" panose="03000509000000000000" pitchFamily="65" charset="-120"/>
                  <a:ea typeface="標楷體" panose="03000509000000000000" pitchFamily="65" charset="-120"/>
                </a:rPr>
                <a:t>Brett King</a:t>
              </a:r>
            </a:p>
          </p:txBody>
        </p:sp>
        <p:sp>
          <p:nvSpPr>
            <p:cNvPr id="439338" name="Text Box 42"/>
            <p:cNvSpPr txBox="1">
              <a:spLocks noChangeArrowheads="1"/>
            </p:cNvSpPr>
            <p:nvPr/>
          </p:nvSpPr>
          <p:spPr bwMode="gray">
            <a:xfrm>
              <a:off x="611981" y="2049533"/>
              <a:ext cx="22621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zh-TW" altLang="en-US" sz="2000" b="1" dirty="0" smtClean="0">
                  <a:solidFill>
                    <a:srgbClr val="000000"/>
                  </a:solidFill>
                  <a:latin typeface="標楷體" panose="03000509000000000000" pitchFamily="65" charset="-120"/>
                  <a:ea typeface="標楷體" panose="03000509000000000000" pitchFamily="65" charset="-120"/>
                </a:rPr>
                <a:t>未來銀行不再是一個地方，而是一種行為。</a:t>
              </a:r>
              <a:endParaRPr lang="en-US" altLang="zh-TW" sz="2000" b="1" dirty="0">
                <a:solidFill>
                  <a:srgbClr val="000000"/>
                </a:solidFill>
                <a:latin typeface="標楷體" panose="03000509000000000000" pitchFamily="65" charset="-120"/>
                <a:ea typeface="標楷體" panose="03000509000000000000" pitchFamily="65" charset="-120"/>
              </a:endParaRPr>
            </a:p>
          </p:txBody>
        </p:sp>
      </p:grpSp>
      <p:sp>
        <p:nvSpPr>
          <p:cNvPr id="439339" name="Text Box 43"/>
          <p:cNvSpPr txBox="1">
            <a:spLocks noChangeArrowheads="1"/>
          </p:cNvSpPr>
          <p:nvPr/>
        </p:nvSpPr>
        <p:spPr bwMode="gray">
          <a:xfrm>
            <a:off x="3301206" y="2085349"/>
            <a:ext cx="2506662" cy="86177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zh-TW" sz="1600" b="1" dirty="0">
                <a:solidFill>
                  <a:srgbClr val="000000"/>
                </a:solidFill>
                <a:latin typeface="Calibri" panose="020F0502020204030204" pitchFamily="34" charset="0"/>
                <a:ea typeface="新細明體" panose="02020500000000000000" pitchFamily="18" charset="-120"/>
              </a:rPr>
              <a:t> </a:t>
            </a:r>
            <a:r>
              <a:rPr lang="zh-TW" altLang="en-US" sz="2000" b="1" dirty="0">
                <a:solidFill>
                  <a:srgbClr val="000000"/>
                </a:solidFill>
                <a:latin typeface="標楷體" panose="03000509000000000000" pitchFamily="65" charset="-120"/>
                <a:ea typeface="標楷體" panose="03000509000000000000" pitchFamily="65" charset="-120"/>
              </a:rPr>
              <a:t>電子支付</a:t>
            </a:r>
            <a:endParaRPr lang="en-US" altLang="zh-TW" sz="2000" b="1" dirty="0">
              <a:solidFill>
                <a:srgbClr val="000000"/>
              </a:solidFill>
              <a:latin typeface="標楷體" panose="03000509000000000000" pitchFamily="65" charset="-120"/>
              <a:ea typeface="標楷體" panose="03000509000000000000" pitchFamily="65" charset="-120"/>
            </a:endParaRPr>
          </a:p>
          <a:p>
            <a:pPr algn="l">
              <a:spcBef>
                <a:spcPct val="50000"/>
              </a:spcBef>
              <a:buFontTx/>
              <a:buChar char="•"/>
            </a:pPr>
            <a:r>
              <a:rPr lang="en-US" altLang="zh-TW" sz="1600" b="1" dirty="0">
                <a:solidFill>
                  <a:srgbClr val="000000"/>
                </a:solidFill>
                <a:latin typeface="Calibri" panose="020F0502020204030204" pitchFamily="34" charset="0"/>
                <a:ea typeface="新細明體" panose="02020500000000000000" pitchFamily="18" charset="-120"/>
              </a:rPr>
              <a:t> </a:t>
            </a:r>
            <a:r>
              <a:rPr lang="zh-TW" altLang="en-US" sz="2000" b="1" dirty="0">
                <a:solidFill>
                  <a:srgbClr val="000000"/>
                </a:solidFill>
                <a:latin typeface="標楷體" panose="03000509000000000000" pitchFamily="65" charset="-120"/>
                <a:ea typeface="標楷體" panose="03000509000000000000" pitchFamily="65" charset="-120"/>
              </a:rPr>
              <a:t>行動支付</a:t>
            </a:r>
            <a:endParaRPr lang="en-US" altLang="zh-TW" sz="2000" b="1" dirty="0">
              <a:solidFill>
                <a:srgbClr val="000000"/>
              </a:solidFill>
              <a:latin typeface="標楷體" panose="03000509000000000000" pitchFamily="65" charset="-120"/>
              <a:ea typeface="標楷體" panose="03000509000000000000" pitchFamily="65" charset="-120"/>
            </a:endParaRPr>
          </a:p>
        </p:txBody>
      </p:sp>
      <p:sp>
        <p:nvSpPr>
          <p:cNvPr id="439340" name="Text Box 44"/>
          <p:cNvSpPr txBox="1">
            <a:spLocks noChangeArrowheads="1"/>
          </p:cNvSpPr>
          <p:nvPr/>
        </p:nvSpPr>
        <p:spPr bwMode="gray">
          <a:xfrm>
            <a:off x="6109893" y="1895644"/>
            <a:ext cx="2506663" cy="132343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TW" sz="2000" b="1" dirty="0" smtClean="0">
                <a:solidFill>
                  <a:srgbClr val="000000"/>
                </a:solidFill>
                <a:latin typeface="標楷體" panose="03000509000000000000" pitchFamily="65" charset="-120"/>
                <a:ea typeface="標楷體" panose="03000509000000000000" pitchFamily="65" charset="-120"/>
              </a:rPr>
              <a:t>Fintech</a:t>
            </a:r>
            <a:r>
              <a:rPr lang="zh-TW" altLang="en-US" sz="2000" b="1" dirty="0" smtClean="0">
                <a:solidFill>
                  <a:srgbClr val="000000"/>
                </a:solidFill>
                <a:latin typeface="標楷體" panose="03000509000000000000" pitchFamily="65" charset="-120"/>
                <a:ea typeface="標楷體" panose="03000509000000000000" pitchFamily="65" charset="-120"/>
              </a:rPr>
              <a:t>就是</a:t>
            </a:r>
            <a:r>
              <a:rPr lang="zh-TW" altLang="en-US" sz="2000" b="1" dirty="0">
                <a:solidFill>
                  <a:srgbClr val="000000"/>
                </a:solidFill>
                <a:latin typeface="標楷體" panose="03000509000000000000" pitchFamily="65" charset="-120"/>
                <a:ea typeface="標楷體" panose="03000509000000000000" pitchFamily="65" charset="-120"/>
              </a:rPr>
              <a:t>金融</a:t>
            </a:r>
            <a:r>
              <a:rPr lang="en-US" altLang="zh-TW" sz="2000" b="1" dirty="0">
                <a:solidFill>
                  <a:srgbClr val="000000"/>
                </a:solidFill>
                <a:latin typeface="標楷體" panose="03000509000000000000" pitchFamily="65" charset="-120"/>
                <a:ea typeface="標楷體" panose="03000509000000000000" pitchFamily="65" charset="-120"/>
              </a:rPr>
              <a:t>(Financial)</a:t>
            </a:r>
            <a:r>
              <a:rPr lang="zh-TW" altLang="en-US" sz="2000" b="1" dirty="0">
                <a:solidFill>
                  <a:srgbClr val="000000"/>
                </a:solidFill>
                <a:latin typeface="標楷體" panose="03000509000000000000" pitchFamily="65" charset="-120"/>
                <a:ea typeface="標楷體" panose="03000509000000000000" pitchFamily="65" charset="-120"/>
              </a:rPr>
              <a:t>與科技</a:t>
            </a:r>
            <a:r>
              <a:rPr lang="en-US" altLang="zh-TW" sz="2000" b="1" dirty="0">
                <a:solidFill>
                  <a:srgbClr val="000000"/>
                </a:solidFill>
                <a:latin typeface="標楷體" panose="03000509000000000000" pitchFamily="65" charset="-120"/>
                <a:ea typeface="標楷體" panose="03000509000000000000" pitchFamily="65" charset="-120"/>
              </a:rPr>
              <a:t>(Technology)</a:t>
            </a:r>
            <a:r>
              <a:rPr lang="zh-TW" altLang="en-US" sz="2000" b="1" dirty="0">
                <a:solidFill>
                  <a:srgbClr val="000000"/>
                </a:solidFill>
                <a:latin typeface="標楷體" panose="03000509000000000000" pitchFamily="65" charset="-120"/>
                <a:ea typeface="標楷體" panose="03000509000000000000" pitchFamily="65" charset="-120"/>
              </a:rPr>
              <a:t>兩者的</a:t>
            </a:r>
            <a:r>
              <a:rPr lang="zh-TW" altLang="en-US" sz="2000" b="1" dirty="0" smtClean="0">
                <a:solidFill>
                  <a:srgbClr val="000000"/>
                </a:solidFill>
                <a:latin typeface="標楷體" panose="03000509000000000000" pitchFamily="65" charset="-120"/>
                <a:ea typeface="標楷體" panose="03000509000000000000" pitchFamily="65" charset="-120"/>
              </a:rPr>
              <a:t>結合。</a:t>
            </a:r>
            <a:endParaRPr lang="en-US" altLang="zh-TW" sz="2000" b="1" dirty="0">
              <a:solidFill>
                <a:srgbClr val="000000"/>
              </a:solidFill>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2"/>
          <a:stretch>
            <a:fillRect/>
          </a:stretch>
        </p:blipFill>
        <p:spPr>
          <a:xfrm>
            <a:off x="3227827" y="4474841"/>
            <a:ext cx="2589566" cy="1962511"/>
          </a:xfrm>
          <a:prstGeom prst="rect">
            <a:avLst/>
          </a:prstGeom>
        </p:spPr>
      </p:pic>
      <p:sp>
        <p:nvSpPr>
          <p:cNvPr id="4" name="投影片編號版面配置區 3"/>
          <p:cNvSpPr>
            <a:spLocks noGrp="1"/>
          </p:cNvSpPr>
          <p:nvPr>
            <p:ph type="sldNum" sz="quarter" idx="12"/>
          </p:nvPr>
        </p:nvSpPr>
        <p:spPr/>
        <p:txBody>
          <a:bodyPr/>
          <a:lstStyle/>
          <a:p>
            <a:fld id="{BEC15472-E753-4317-8565-67A29FFE8CF0}" type="slidenum">
              <a:rPr lang="en-US" altLang="zh-TW" smtClean="0"/>
              <a:pPr/>
              <a:t>19</a:t>
            </a:fld>
            <a:endParaRPr lang="en-US" altLang="zh-TW"/>
          </a:p>
        </p:txBody>
      </p:sp>
    </p:spTree>
    <p:extLst>
      <p:ext uri="{BB962C8B-B14F-4D97-AF65-F5344CB8AC3E}">
        <p14:creationId xmlns:p14="http://schemas.microsoft.com/office/powerpoint/2010/main" val="332771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93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93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9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93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93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93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93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9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21" grpId="0" animBg="1"/>
      <p:bldP spid="439322" grpId="0" animBg="1"/>
      <p:bldP spid="439326" grpId="0"/>
      <p:bldP spid="439330" grpId="0"/>
      <p:bldP spid="439339" grpId="0"/>
      <p:bldP spid="4393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行動支付</a:t>
            </a:r>
            <a:endParaRPr lang="en-US" altLang="zh-TW" dirty="0">
              <a:latin typeface="標楷體" panose="03000509000000000000" pitchFamily="65" charset="-120"/>
              <a:ea typeface="標楷體" panose="03000509000000000000" pitchFamily="65" charset="-120"/>
            </a:endParaRPr>
          </a:p>
        </p:txBody>
      </p:sp>
      <p:grpSp>
        <p:nvGrpSpPr>
          <p:cNvPr id="46" name="Group 28"/>
          <p:cNvGrpSpPr>
            <a:grpSpLocks/>
          </p:cNvGrpSpPr>
          <p:nvPr/>
        </p:nvGrpSpPr>
        <p:grpSpPr bwMode="auto">
          <a:xfrm>
            <a:off x="395536" y="1466665"/>
            <a:ext cx="2520279" cy="1961666"/>
            <a:chOff x="480" y="1200"/>
            <a:chExt cx="1042" cy="1019"/>
          </a:xfrm>
        </p:grpSpPr>
        <p:pic>
          <p:nvPicPr>
            <p:cNvPr id="48" name="Picture 29"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49" name="Oval 30"/>
            <p:cNvSpPr>
              <a:spLocks noChangeArrowheads="1"/>
            </p:cNvSpPr>
            <p:nvPr/>
          </p:nvSpPr>
          <p:spPr bwMode="gray">
            <a:xfrm>
              <a:off x="480" y="1200"/>
              <a:ext cx="1035" cy="1019"/>
            </a:xfrm>
            <a:prstGeom prst="ellipse">
              <a:avLst/>
            </a:prstGeom>
            <a:solidFill>
              <a:srgbClr val="00B0F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000" b="0" i="0" u="sng"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rPr>
                <a:t>穿戴式</a:t>
              </a:r>
              <a:endParaRPr kumimoji="0" lang="en-US" altLang="zh-TW" sz="2000" b="0" i="0" u="sng"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zh-TW" sz="2000" kern="0" dirty="0" smtClean="0">
                  <a:solidFill>
                    <a:schemeClr val="bg1"/>
                  </a:solidFill>
                  <a:latin typeface="標楷體" panose="03000509000000000000" pitchFamily="65" charset="-120"/>
                  <a:ea typeface="標楷體" panose="03000509000000000000" pitchFamily="65" charset="-120"/>
                </a:rPr>
                <a:t>Google glass</a:t>
              </a:r>
              <a:endParaRPr kumimoji="0" lang="en-US" altLang="zh-TW" sz="2000" b="0" i="0" u="none" strike="noStrike" kern="0" cap="none" spc="0" normalizeH="0" baseline="0" noProof="0" dirty="0" smtClean="0">
                <a:ln>
                  <a:noFill/>
                </a:ln>
                <a:solidFill>
                  <a:schemeClr val="bg1"/>
                </a:solidFill>
                <a:effectLst/>
                <a:uLnTx/>
                <a:uFillTx/>
                <a:latin typeface="標楷體" panose="03000509000000000000" pitchFamily="65" charset="-120"/>
                <a:ea typeface="標楷體" panose="03000509000000000000" pitchFamily="65" charset="-120"/>
              </a:endParaRPr>
            </a:p>
            <a:p>
              <a:pPr fontAlgn="auto">
                <a:spcBef>
                  <a:spcPts val="0"/>
                </a:spcBef>
                <a:spcAft>
                  <a:spcPts val="0"/>
                </a:spcAft>
              </a:pPr>
              <a:r>
                <a:rPr lang="en-US" altLang="zh-TW" sz="2000" kern="0" dirty="0">
                  <a:solidFill>
                    <a:schemeClr val="bg1"/>
                  </a:solidFill>
                  <a:latin typeface="標楷體" panose="03000509000000000000" pitchFamily="65" charset="-120"/>
                  <a:ea typeface="標楷體" panose="03000509000000000000" pitchFamily="65" charset="-120"/>
                </a:rPr>
                <a:t>Apple Watch</a:t>
              </a:r>
            </a:p>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smtClean="0">
                <a:ln>
                  <a:noFill/>
                </a:ln>
                <a:solidFill>
                  <a:srgbClr val="000000"/>
                </a:solidFill>
                <a:effectLst/>
                <a:uLnTx/>
                <a:uFillTx/>
              </a:endParaRPr>
            </a:p>
          </p:txBody>
        </p:sp>
      </p:grpSp>
      <p:grpSp>
        <p:nvGrpSpPr>
          <p:cNvPr id="61" name="Group 28"/>
          <p:cNvGrpSpPr>
            <a:grpSpLocks/>
          </p:cNvGrpSpPr>
          <p:nvPr/>
        </p:nvGrpSpPr>
        <p:grpSpPr bwMode="auto">
          <a:xfrm>
            <a:off x="2898884" y="3999585"/>
            <a:ext cx="2921782" cy="1961666"/>
            <a:chOff x="480" y="1200"/>
            <a:chExt cx="1208" cy="1019"/>
          </a:xfrm>
        </p:grpSpPr>
        <p:pic>
          <p:nvPicPr>
            <p:cNvPr id="63" name="Picture 29"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64" name="Oval 30"/>
            <p:cNvSpPr>
              <a:spLocks noChangeArrowheads="1"/>
            </p:cNvSpPr>
            <p:nvPr/>
          </p:nvSpPr>
          <p:spPr bwMode="gray">
            <a:xfrm>
              <a:off x="480" y="1200"/>
              <a:ext cx="1208" cy="1019"/>
            </a:xfrm>
            <a:prstGeom prst="ellipse">
              <a:avLst/>
            </a:prstGeom>
            <a:solidFill>
              <a:schemeClr val="tx2">
                <a:lumMod val="60000"/>
                <a:lumOff val="4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00"/>
                  </a:solidFill>
                  <a:latin typeface="標楷體" panose="03000509000000000000" pitchFamily="65" charset="-120"/>
                  <a:ea typeface="標楷體" panose="03000509000000000000" pitchFamily="65" charset="-120"/>
                </a:rPr>
                <a:t>NFC</a:t>
              </a:r>
            </a:p>
            <a:p>
              <a:pPr marL="0" marR="0" lvl="0" indent="0" defTabSz="914400" eaLnBrk="1" fontAlgn="auto" latinLnBrk="0" hangingPunct="1">
                <a:lnSpc>
                  <a:spcPct val="100000"/>
                </a:lnSpc>
                <a:spcBef>
                  <a:spcPts val="0"/>
                </a:spcBef>
                <a:spcAft>
                  <a:spcPts val="0"/>
                </a:spcAft>
                <a:buClrTx/>
                <a:buSzTx/>
                <a:buFontTx/>
                <a:buNone/>
                <a:tabLst/>
                <a:defRPr/>
              </a:pPr>
              <a:r>
                <a:rPr lang="zh-TW" altLang="en-US" sz="1400" kern="0" dirty="0" smtClean="0">
                  <a:solidFill>
                    <a:srgbClr val="000000"/>
                  </a:solidFill>
                  <a:latin typeface="標楷體" panose="03000509000000000000" pitchFamily="65" charset="-120"/>
                  <a:ea typeface="標楷體" panose="03000509000000000000" pitchFamily="65" charset="-120"/>
                </a:rPr>
                <a:t>（</a:t>
              </a:r>
              <a:r>
                <a:rPr lang="en-US" altLang="zh-TW" sz="1400" kern="0" dirty="0">
                  <a:solidFill>
                    <a:srgbClr val="000000"/>
                  </a:solidFill>
                  <a:latin typeface="標楷體" panose="03000509000000000000" pitchFamily="65" charset="-120"/>
                  <a:ea typeface="標楷體" panose="03000509000000000000" pitchFamily="65" charset="-120"/>
                </a:rPr>
                <a:t>Near Field Communication</a:t>
              </a:r>
              <a:r>
                <a:rPr lang="zh-TW" altLang="en-US" sz="1400" kern="0" dirty="0">
                  <a:solidFill>
                    <a:srgbClr val="000000"/>
                  </a:solidFill>
                  <a:latin typeface="標楷體" panose="03000509000000000000" pitchFamily="65" charset="-120"/>
                  <a:ea typeface="標楷體" panose="03000509000000000000" pitchFamily="65" charset="-120"/>
                </a:rPr>
                <a:t>）</a:t>
              </a:r>
              <a:endParaRPr lang="en-US" altLang="zh-TW" sz="1400" kern="0" dirty="0" smtClean="0">
                <a:solidFill>
                  <a:srgbClr val="000000"/>
                </a:solidFill>
                <a:latin typeface="標楷體" panose="03000509000000000000" pitchFamily="65" charset="-120"/>
                <a:ea typeface="標楷體" panose="03000509000000000000" pitchFamily="65" charset="-120"/>
              </a:endParaRPr>
            </a:p>
            <a:p>
              <a:pPr fontAlgn="auto">
                <a:spcBef>
                  <a:spcPts val="0"/>
                </a:spcBef>
                <a:spcAft>
                  <a:spcPts val="0"/>
                </a:spcAft>
              </a:pPr>
              <a:r>
                <a:rPr lang="zh-TW" altLang="en-US" sz="2000" kern="0" dirty="0">
                  <a:solidFill>
                    <a:schemeClr val="bg1"/>
                  </a:solidFill>
                  <a:latin typeface="標楷體" panose="03000509000000000000" pitchFamily="65" charset="-120"/>
                  <a:ea typeface="標楷體" panose="03000509000000000000" pitchFamily="65" charset="-120"/>
                </a:rPr>
                <a:t>指是一種短距離</a:t>
              </a:r>
              <a:r>
                <a:rPr lang="zh-TW" altLang="en-US" sz="2000" kern="0" dirty="0" smtClean="0">
                  <a:solidFill>
                    <a:schemeClr val="bg1"/>
                  </a:solidFill>
                  <a:latin typeface="標楷體" panose="03000509000000000000" pitchFamily="65" charset="-120"/>
                  <a:ea typeface="標楷體" panose="03000509000000000000" pitchFamily="65" charset="-120"/>
                </a:rPr>
                <a:t>的</a:t>
              </a:r>
              <a:endParaRPr lang="en-US" altLang="zh-TW" sz="2000" kern="0" dirty="0" smtClean="0">
                <a:solidFill>
                  <a:schemeClr val="bg1"/>
                </a:solidFill>
                <a:latin typeface="標楷體" panose="03000509000000000000" pitchFamily="65" charset="-120"/>
                <a:ea typeface="標楷體" panose="03000509000000000000" pitchFamily="65" charset="-120"/>
              </a:endParaRPr>
            </a:p>
            <a:p>
              <a:pPr fontAlgn="auto">
                <a:spcBef>
                  <a:spcPts val="0"/>
                </a:spcBef>
                <a:spcAft>
                  <a:spcPts val="0"/>
                </a:spcAft>
              </a:pPr>
              <a:r>
                <a:rPr lang="zh-TW" altLang="en-US" sz="2000" kern="0" dirty="0" smtClean="0">
                  <a:solidFill>
                    <a:schemeClr val="bg1"/>
                  </a:solidFill>
                  <a:latin typeface="標楷體" panose="03000509000000000000" pitchFamily="65" charset="-120"/>
                  <a:ea typeface="標楷體" panose="03000509000000000000" pitchFamily="65" charset="-120"/>
                </a:rPr>
                <a:t>高頻無線通訊技術</a:t>
              </a:r>
              <a:endParaRPr lang="en-US" altLang="zh-TW" sz="2000" kern="0" dirty="0" smtClean="0">
                <a:solidFill>
                  <a:schemeClr val="bg1"/>
                </a:solidFill>
                <a:latin typeface="標楷體" panose="03000509000000000000" pitchFamily="65" charset="-120"/>
                <a:ea typeface="標楷體" panose="03000509000000000000" pitchFamily="65" charset="-120"/>
              </a:endParaRPr>
            </a:p>
            <a:p>
              <a:pPr fontAlgn="auto">
                <a:spcBef>
                  <a:spcPts val="0"/>
                </a:spcBef>
                <a:spcAft>
                  <a:spcPts val="0"/>
                </a:spcAft>
              </a:pPr>
              <a:r>
                <a:rPr lang="zh-TW" altLang="en-US" kern="0" dirty="0">
                  <a:solidFill>
                    <a:schemeClr val="bg1"/>
                  </a:solidFill>
                  <a:latin typeface="標楷體" panose="03000509000000000000" pitchFamily="65" charset="-120"/>
                  <a:ea typeface="標楷體" panose="03000509000000000000" pitchFamily="65" charset="-120"/>
                </a:rPr>
                <a:t>例如：門禁管制</a:t>
              </a:r>
              <a:r>
                <a:rPr lang="zh-TW" altLang="en-US" kern="0" dirty="0" smtClean="0">
                  <a:solidFill>
                    <a:schemeClr val="bg1"/>
                  </a:solidFill>
                  <a:latin typeface="標楷體" panose="03000509000000000000" pitchFamily="65" charset="-120"/>
                  <a:ea typeface="標楷體" panose="03000509000000000000" pitchFamily="65" charset="-120"/>
                </a:rPr>
                <a:t>、</a:t>
              </a:r>
              <a:endParaRPr lang="en-US" altLang="zh-TW" kern="0" dirty="0" smtClean="0">
                <a:solidFill>
                  <a:schemeClr val="bg1"/>
                </a:solidFill>
                <a:latin typeface="標楷體" panose="03000509000000000000" pitchFamily="65" charset="-120"/>
                <a:ea typeface="標楷體" panose="03000509000000000000" pitchFamily="65" charset="-120"/>
              </a:endParaRPr>
            </a:p>
            <a:p>
              <a:pPr fontAlgn="auto">
                <a:spcBef>
                  <a:spcPts val="0"/>
                </a:spcBef>
                <a:spcAft>
                  <a:spcPts val="0"/>
                </a:spcAft>
              </a:pPr>
              <a:r>
                <a:rPr lang="zh-TW" altLang="en-US" kern="0" dirty="0" smtClean="0">
                  <a:solidFill>
                    <a:schemeClr val="bg1"/>
                  </a:solidFill>
                  <a:latin typeface="標楷體" panose="03000509000000000000" pitchFamily="65" charset="-120"/>
                  <a:ea typeface="標楷體" panose="03000509000000000000" pitchFamily="65" charset="-120"/>
                </a:rPr>
                <a:t>車票</a:t>
              </a:r>
              <a:r>
                <a:rPr lang="zh-TW" altLang="en-US" kern="0" dirty="0">
                  <a:solidFill>
                    <a:schemeClr val="bg1"/>
                  </a:solidFill>
                  <a:latin typeface="標楷體" panose="03000509000000000000" pitchFamily="65" charset="-120"/>
                  <a:ea typeface="標楷體" panose="03000509000000000000" pitchFamily="65" charset="-120"/>
                </a:rPr>
                <a:t>和</a:t>
              </a:r>
              <a:r>
                <a:rPr lang="zh-TW" altLang="en-US" kern="0" dirty="0" smtClean="0">
                  <a:solidFill>
                    <a:schemeClr val="bg1"/>
                  </a:solidFill>
                  <a:latin typeface="標楷體" panose="03000509000000000000" pitchFamily="65" charset="-120"/>
                  <a:ea typeface="標楷體" panose="03000509000000000000" pitchFamily="65" charset="-120"/>
                </a:rPr>
                <a:t>門票等</a:t>
              </a:r>
              <a:endParaRPr kumimoji="0" lang="en-US" altLang="zh-TW" sz="18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smtClean="0">
                <a:ln>
                  <a:noFill/>
                </a:ln>
                <a:solidFill>
                  <a:srgbClr val="000000"/>
                </a:solidFill>
                <a:effectLst/>
                <a:uLnTx/>
                <a:uFillTx/>
              </a:endParaRPr>
            </a:p>
          </p:txBody>
        </p:sp>
      </p:grpSp>
      <p:grpSp>
        <p:nvGrpSpPr>
          <p:cNvPr id="66" name="Group 28"/>
          <p:cNvGrpSpPr>
            <a:grpSpLocks/>
          </p:cNvGrpSpPr>
          <p:nvPr/>
        </p:nvGrpSpPr>
        <p:grpSpPr bwMode="auto">
          <a:xfrm>
            <a:off x="5419163" y="1452416"/>
            <a:ext cx="2897253" cy="1961666"/>
            <a:chOff x="480" y="1200"/>
            <a:chExt cx="1042" cy="1019"/>
          </a:xfrm>
        </p:grpSpPr>
        <p:pic>
          <p:nvPicPr>
            <p:cNvPr id="68" name="Picture 29"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69" name="Oval 30"/>
            <p:cNvSpPr>
              <a:spLocks noChangeArrowheads="1"/>
            </p:cNvSpPr>
            <p:nvPr/>
          </p:nvSpPr>
          <p:spPr bwMode="gray">
            <a:xfrm>
              <a:off x="480" y="1200"/>
              <a:ext cx="1035" cy="1019"/>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2000" u="sng" kern="0" dirty="0" smtClean="0">
                  <a:solidFill>
                    <a:srgbClr val="000000"/>
                  </a:solidFill>
                  <a:latin typeface="標楷體" panose="03000509000000000000" pitchFamily="65" charset="-120"/>
                  <a:ea typeface="標楷體" panose="03000509000000000000" pitchFamily="65" charset="-120"/>
                </a:rPr>
                <a:t>生物</a:t>
              </a:r>
              <a:r>
                <a:rPr lang="zh-TW" altLang="en-US" sz="2000" u="sng" kern="0" dirty="0">
                  <a:solidFill>
                    <a:srgbClr val="000000"/>
                  </a:solidFill>
                  <a:latin typeface="標楷體" panose="03000509000000000000" pitchFamily="65" charset="-120"/>
                  <a:ea typeface="標楷體" panose="03000509000000000000" pitchFamily="65" charset="-120"/>
                </a:rPr>
                <a:t>辨識</a:t>
              </a:r>
              <a:r>
                <a:rPr lang="zh-TW" altLang="en-US" sz="2000" u="sng" kern="0" dirty="0" smtClean="0">
                  <a:solidFill>
                    <a:srgbClr val="000000"/>
                  </a:solidFill>
                  <a:latin typeface="標楷體" panose="03000509000000000000" pitchFamily="65" charset="-120"/>
                  <a:ea typeface="標楷體" panose="03000509000000000000" pitchFamily="65" charset="-120"/>
                </a:rPr>
                <a:t>技術</a:t>
              </a:r>
              <a:endParaRPr kumimoji="0" lang="en-US" altLang="zh-TW" sz="2000" b="0" i="0" u="sng"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endParaRPr>
            </a:p>
            <a:p>
              <a:pPr fontAlgn="auto">
                <a:spcBef>
                  <a:spcPts val="0"/>
                </a:spcBef>
                <a:spcAft>
                  <a:spcPts val="0"/>
                </a:spcAft>
              </a:pPr>
              <a:r>
                <a:rPr lang="zh-TW" altLang="en-US" sz="2000" kern="0" dirty="0" smtClean="0">
                  <a:solidFill>
                    <a:schemeClr val="bg1"/>
                  </a:solidFill>
                  <a:latin typeface="標楷體" panose="03000509000000000000" pitchFamily="65" charset="-120"/>
                  <a:ea typeface="標楷體" panose="03000509000000000000" pitchFamily="65" charset="-120"/>
                </a:rPr>
                <a:t>指紋辨識</a:t>
              </a:r>
              <a:endParaRPr lang="en-US" altLang="zh-TW" sz="2000" kern="0" dirty="0">
                <a:solidFill>
                  <a:schemeClr val="bg1"/>
                </a:solidFill>
                <a:latin typeface="標楷體" panose="03000509000000000000" pitchFamily="65" charset="-120"/>
                <a:ea typeface="標楷體" panose="03000509000000000000" pitchFamily="65" charset="-120"/>
              </a:endParaRPr>
            </a:p>
            <a:p>
              <a:pPr fontAlgn="auto">
                <a:spcBef>
                  <a:spcPts val="0"/>
                </a:spcBef>
                <a:spcAft>
                  <a:spcPts val="0"/>
                </a:spcAft>
              </a:pPr>
              <a:r>
                <a:rPr lang="zh-TW" altLang="en-US" sz="2000" kern="0" dirty="0" smtClean="0">
                  <a:solidFill>
                    <a:schemeClr val="bg1"/>
                  </a:solidFill>
                  <a:latin typeface="標楷體" panose="03000509000000000000" pitchFamily="65" charset="-120"/>
                  <a:ea typeface="標楷體" panose="03000509000000000000" pitchFamily="65" charset="-120"/>
                </a:rPr>
                <a:t>臉部辨識</a:t>
              </a:r>
              <a:endParaRPr lang="en-US" altLang="zh-TW" sz="2000" kern="0" dirty="0">
                <a:solidFill>
                  <a:schemeClr val="bg1"/>
                </a:solidFill>
                <a:latin typeface="標楷體" panose="03000509000000000000" pitchFamily="65" charset="-120"/>
                <a:ea typeface="標楷體" panose="03000509000000000000" pitchFamily="65" charset="-120"/>
              </a:endParaRPr>
            </a:p>
            <a:p>
              <a:pPr fontAlgn="auto">
                <a:spcBef>
                  <a:spcPts val="0"/>
                </a:spcBef>
                <a:spcAft>
                  <a:spcPts val="0"/>
                </a:spcAft>
              </a:pPr>
              <a:r>
                <a:rPr lang="zh-TW" altLang="en-US" sz="2000" kern="0" dirty="0" smtClean="0">
                  <a:solidFill>
                    <a:schemeClr val="bg1"/>
                  </a:solidFill>
                  <a:latin typeface="標楷體" panose="03000509000000000000" pitchFamily="65" charset="-120"/>
                  <a:ea typeface="標楷體" panose="03000509000000000000" pitchFamily="65" charset="-120"/>
                </a:rPr>
                <a:t>虹膜辨識</a:t>
              </a:r>
              <a:endParaRPr lang="en-US" altLang="zh-TW" sz="2000" kern="0" dirty="0" smtClean="0">
                <a:solidFill>
                  <a:schemeClr val="bg1"/>
                </a:solidFill>
                <a:latin typeface="標楷體" panose="03000509000000000000" pitchFamily="65" charset="-120"/>
                <a:ea typeface="標楷體" panose="03000509000000000000" pitchFamily="65" charset="-120"/>
              </a:endParaRPr>
            </a:p>
            <a:p>
              <a:pPr fontAlgn="auto">
                <a:spcBef>
                  <a:spcPts val="0"/>
                </a:spcBef>
                <a:spcAft>
                  <a:spcPts val="0"/>
                </a:spcAft>
              </a:pPr>
              <a:r>
                <a:rPr lang="zh-TW" altLang="en-US" sz="2000" kern="0" dirty="0" smtClean="0">
                  <a:solidFill>
                    <a:schemeClr val="bg1"/>
                  </a:solidFill>
                  <a:latin typeface="標楷體" panose="03000509000000000000" pitchFamily="65" charset="-120"/>
                  <a:ea typeface="標楷體" panose="03000509000000000000" pitchFamily="65" charset="-120"/>
                </a:rPr>
                <a:t>聲紋辦識</a:t>
              </a:r>
              <a:endParaRPr lang="en-US" altLang="zh-TW" sz="2000" kern="0" dirty="0">
                <a:solidFill>
                  <a:schemeClr val="bg1"/>
                </a:solidFill>
                <a:latin typeface="標楷體" panose="03000509000000000000" pitchFamily="65" charset="-120"/>
                <a:ea typeface="標楷體" panose="03000509000000000000" pitchFamily="65" charset="-12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smtClean="0">
                <a:ln>
                  <a:noFill/>
                </a:ln>
                <a:solidFill>
                  <a:srgbClr val="000000"/>
                </a:solidFill>
                <a:effectLst/>
                <a:uLnTx/>
                <a:uFillTx/>
              </a:endParaRPr>
            </a:p>
          </p:txBody>
        </p:sp>
      </p:grpSp>
      <p:sp>
        <p:nvSpPr>
          <p:cNvPr id="3" name="投影片編號版面配置區 2"/>
          <p:cNvSpPr>
            <a:spLocks noGrp="1"/>
          </p:cNvSpPr>
          <p:nvPr>
            <p:ph type="sldNum" sz="quarter" idx="12"/>
          </p:nvPr>
        </p:nvSpPr>
        <p:spPr/>
        <p:txBody>
          <a:bodyPr/>
          <a:lstStyle/>
          <a:p>
            <a:fld id="{BEC15472-E753-4317-8565-67A29FFE8CF0}" type="slidenum">
              <a:rPr lang="en-US" altLang="zh-TW" smtClean="0"/>
              <a:pPr/>
              <a:t>20</a:t>
            </a:fld>
            <a:endParaRPr lang="en-US" altLang="zh-TW"/>
          </a:p>
        </p:txBody>
      </p:sp>
    </p:spTree>
    <p:extLst>
      <p:ext uri="{BB962C8B-B14F-4D97-AF65-F5344CB8AC3E}">
        <p14:creationId xmlns:p14="http://schemas.microsoft.com/office/powerpoint/2010/main" val="49766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heel(1)">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heel(1)">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行動支付成功的因素</a:t>
            </a:r>
          </a:p>
        </p:txBody>
      </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21</a:t>
            </a:fld>
            <a:endParaRPr lang="en-US" altLang="zh-TW"/>
          </a:p>
        </p:txBody>
      </p:sp>
      <p:grpSp>
        <p:nvGrpSpPr>
          <p:cNvPr id="12" name="群組 11"/>
          <p:cNvGrpSpPr/>
          <p:nvPr/>
        </p:nvGrpSpPr>
        <p:grpSpPr>
          <a:xfrm>
            <a:off x="899592" y="1419235"/>
            <a:ext cx="6936432" cy="1238760"/>
            <a:chOff x="899592" y="1419235"/>
            <a:chExt cx="6936432" cy="1238760"/>
          </a:xfrm>
        </p:grpSpPr>
        <p:sp>
          <p:nvSpPr>
            <p:cNvPr id="6" name="矩形 5"/>
            <p:cNvSpPr/>
            <p:nvPr/>
          </p:nvSpPr>
          <p:spPr>
            <a:xfrm>
              <a:off x="899592" y="1876795"/>
              <a:ext cx="6936432" cy="781200"/>
            </a:xfrm>
            <a:prstGeom prst="rect">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手繪多邊形 6"/>
            <p:cNvSpPr/>
            <p:nvPr/>
          </p:nvSpPr>
          <p:spPr>
            <a:xfrm>
              <a:off x="1229817" y="1419235"/>
              <a:ext cx="6604506" cy="915120"/>
            </a:xfrm>
            <a:custGeom>
              <a:avLst/>
              <a:gdLst>
                <a:gd name="connsiteX0" fmla="*/ 0 w 6604506"/>
                <a:gd name="connsiteY0" fmla="*/ 152523 h 915120"/>
                <a:gd name="connsiteX1" fmla="*/ 152523 w 6604506"/>
                <a:gd name="connsiteY1" fmla="*/ 0 h 915120"/>
                <a:gd name="connsiteX2" fmla="*/ 6451983 w 6604506"/>
                <a:gd name="connsiteY2" fmla="*/ 0 h 915120"/>
                <a:gd name="connsiteX3" fmla="*/ 6604506 w 6604506"/>
                <a:gd name="connsiteY3" fmla="*/ 152523 h 915120"/>
                <a:gd name="connsiteX4" fmla="*/ 6604506 w 6604506"/>
                <a:gd name="connsiteY4" fmla="*/ 762597 h 915120"/>
                <a:gd name="connsiteX5" fmla="*/ 6451983 w 6604506"/>
                <a:gd name="connsiteY5" fmla="*/ 915120 h 915120"/>
                <a:gd name="connsiteX6" fmla="*/ 152523 w 6604506"/>
                <a:gd name="connsiteY6" fmla="*/ 915120 h 915120"/>
                <a:gd name="connsiteX7" fmla="*/ 0 w 6604506"/>
                <a:gd name="connsiteY7" fmla="*/ 762597 h 915120"/>
                <a:gd name="connsiteX8" fmla="*/ 0 w 6604506"/>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4506" h="915120">
                  <a:moveTo>
                    <a:pt x="0" y="152523"/>
                  </a:moveTo>
                  <a:cubicBezTo>
                    <a:pt x="0" y="68287"/>
                    <a:pt x="68287" y="0"/>
                    <a:pt x="152523" y="0"/>
                  </a:cubicBezTo>
                  <a:lnTo>
                    <a:pt x="6451983" y="0"/>
                  </a:lnTo>
                  <a:cubicBezTo>
                    <a:pt x="6536219" y="0"/>
                    <a:pt x="6604506" y="68287"/>
                    <a:pt x="6604506" y="152523"/>
                  </a:cubicBezTo>
                  <a:lnTo>
                    <a:pt x="6604506" y="762597"/>
                  </a:lnTo>
                  <a:cubicBezTo>
                    <a:pt x="6604506" y="846833"/>
                    <a:pt x="6536219" y="915120"/>
                    <a:pt x="6451983" y="915120"/>
                  </a:cubicBezTo>
                  <a:lnTo>
                    <a:pt x="152523" y="915120"/>
                  </a:lnTo>
                  <a:cubicBezTo>
                    <a:pt x="68287" y="915120"/>
                    <a:pt x="0" y="846833"/>
                    <a:pt x="0" y="762597"/>
                  </a:cubicBezTo>
                  <a:lnTo>
                    <a:pt x="0" y="152523"/>
                  </a:lnTo>
                  <a:close/>
                </a:path>
              </a:pathLst>
            </a:custGeom>
            <a:solidFill>
              <a:schemeClr val="tx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28198" tIns="44672" rIns="228198" bIns="44672"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服務：使用者需求即服務</a:t>
              </a:r>
              <a:endParaRPr lang="zh-TW" altLang="en-US" sz="3200" kern="1200" dirty="0">
                <a:latin typeface="標楷體" panose="03000509000000000000" pitchFamily="65" charset="-120"/>
                <a:ea typeface="標楷體" panose="03000509000000000000" pitchFamily="65" charset="-120"/>
              </a:endParaRPr>
            </a:p>
          </p:txBody>
        </p:sp>
      </p:grpSp>
      <p:grpSp>
        <p:nvGrpSpPr>
          <p:cNvPr id="13" name="群組 12"/>
          <p:cNvGrpSpPr/>
          <p:nvPr/>
        </p:nvGrpSpPr>
        <p:grpSpPr>
          <a:xfrm>
            <a:off x="899592" y="2825395"/>
            <a:ext cx="6936432" cy="1238760"/>
            <a:chOff x="899592" y="2825395"/>
            <a:chExt cx="6936432" cy="1238760"/>
          </a:xfrm>
        </p:grpSpPr>
        <p:sp>
          <p:nvSpPr>
            <p:cNvPr id="8" name="矩形 7"/>
            <p:cNvSpPr/>
            <p:nvPr/>
          </p:nvSpPr>
          <p:spPr>
            <a:xfrm>
              <a:off x="899592" y="3282955"/>
              <a:ext cx="6936432" cy="781200"/>
            </a:xfrm>
            <a:prstGeom prst="rect">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手繪多邊形 8"/>
            <p:cNvSpPr/>
            <p:nvPr/>
          </p:nvSpPr>
          <p:spPr>
            <a:xfrm>
              <a:off x="1229817" y="2825395"/>
              <a:ext cx="6604506" cy="915120"/>
            </a:xfrm>
            <a:custGeom>
              <a:avLst/>
              <a:gdLst>
                <a:gd name="connsiteX0" fmla="*/ 0 w 6604506"/>
                <a:gd name="connsiteY0" fmla="*/ 152523 h 915120"/>
                <a:gd name="connsiteX1" fmla="*/ 152523 w 6604506"/>
                <a:gd name="connsiteY1" fmla="*/ 0 h 915120"/>
                <a:gd name="connsiteX2" fmla="*/ 6451983 w 6604506"/>
                <a:gd name="connsiteY2" fmla="*/ 0 h 915120"/>
                <a:gd name="connsiteX3" fmla="*/ 6604506 w 6604506"/>
                <a:gd name="connsiteY3" fmla="*/ 152523 h 915120"/>
                <a:gd name="connsiteX4" fmla="*/ 6604506 w 6604506"/>
                <a:gd name="connsiteY4" fmla="*/ 762597 h 915120"/>
                <a:gd name="connsiteX5" fmla="*/ 6451983 w 6604506"/>
                <a:gd name="connsiteY5" fmla="*/ 915120 h 915120"/>
                <a:gd name="connsiteX6" fmla="*/ 152523 w 6604506"/>
                <a:gd name="connsiteY6" fmla="*/ 915120 h 915120"/>
                <a:gd name="connsiteX7" fmla="*/ 0 w 6604506"/>
                <a:gd name="connsiteY7" fmla="*/ 762597 h 915120"/>
                <a:gd name="connsiteX8" fmla="*/ 0 w 6604506"/>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4506" h="915120">
                  <a:moveTo>
                    <a:pt x="0" y="152523"/>
                  </a:moveTo>
                  <a:cubicBezTo>
                    <a:pt x="0" y="68287"/>
                    <a:pt x="68287" y="0"/>
                    <a:pt x="152523" y="0"/>
                  </a:cubicBezTo>
                  <a:lnTo>
                    <a:pt x="6451983" y="0"/>
                  </a:lnTo>
                  <a:cubicBezTo>
                    <a:pt x="6536219" y="0"/>
                    <a:pt x="6604506" y="68287"/>
                    <a:pt x="6604506" y="152523"/>
                  </a:cubicBezTo>
                  <a:lnTo>
                    <a:pt x="6604506" y="762597"/>
                  </a:lnTo>
                  <a:cubicBezTo>
                    <a:pt x="6604506" y="846833"/>
                    <a:pt x="6536219" y="915120"/>
                    <a:pt x="6451983" y="915120"/>
                  </a:cubicBezTo>
                  <a:lnTo>
                    <a:pt x="152523" y="915120"/>
                  </a:lnTo>
                  <a:cubicBezTo>
                    <a:pt x="68287" y="915120"/>
                    <a:pt x="0" y="846833"/>
                    <a:pt x="0" y="762597"/>
                  </a:cubicBezTo>
                  <a:lnTo>
                    <a:pt x="0" y="152523"/>
                  </a:lnTo>
                  <a:close/>
                </a:path>
              </a:pathLst>
            </a:custGeom>
            <a:solidFill>
              <a:schemeClr val="tx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28198" tIns="44672" rIns="228198" bIns="44672"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價值：經濟生態體系即創造價值</a:t>
              </a:r>
              <a:endParaRPr lang="zh-TW" altLang="en-US" sz="3200" kern="1200" dirty="0">
                <a:latin typeface="標楷體" panose="03000509000000000000" pitchFamily="65" charset="-120"/>
                <a:ea typeface="標楷體" panose="03000509000000000000" pitchFamily="65" charset="-120"/>
              </a:endParaRPr>
            </a:p>
          </p:txBody>
        </p:sp>
      </p:grpSp>
      <p:grpSp>
        <p:nvGrpSpPr>
          <p:cNvPr id="14" name="群組 13"/>
          <p:cNvGrpSpPr/>
          <p:nvPr/>
        </p:nvGrpSpPr>
        <p:grpSpPr>
          <a:xfrm>
            <a:off x="899592" y="4231556"/>
            <a:ext cx="6936432" cy="1238760"/>
            <a:chOff x="899592" y="4231556"/>
            <a:chExt cx="6936432" cy="1238760"/>
          </a:xfrm>
        </p:grpSpPr>
        <p:sp>
          <p:nvSpPr>
            <p:cNvPr id="10" name="矩形 9"/>
            <p:cNvSpPr/>
            <p:nvPr/>
          </p:nvSpPr>
          <p:spPr>
            <a:xfrm>
              <a:off x="899592" y="4689116"/>
              <a:ext cx="6936432" cy="781200"/>
            </a:xfrm>
            <a:prstGeom prst="rect">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手繪多邊形 10"/>
            <p:cNvSpPr/>
            <p:nvPr/>
          </p:nvSpPr>
          <p:spPr>
            <a:xfrm>
              <a:off x="1229817" y="4231556"/>
              <a:ext cx="6604506" cy="915120"/>
            </a:xfrm>
            <a:custGeom>
              <a:avLst/>
              <a:gdLst>
                <a:gd name="connsiteX0" fmla="*/ 0 w 6604506"/>
                <a:gd name="connsiteY0" fmla="*/ 152523 h 915120"/>
                <a:gd name="connsiteX1" fmla="*/ 152523 w 6604506"/>
                <a:gd name="connsiteY1" fmla="*/ 0 h 915120"/>
                <a:gd name="connsiteX2" fmla="*/ 6451983 w 6604506"/>
                <a:gd name="connsiteY2" fmla="*/ 0 h 915120"/>
                <a:gd name="connsiteX3" fmla="*/ 6604506 w 6604506"/>
                <a:gd name="connsiteY3" fmla="*/ 152523 h 915120"/>
                <a:gd name="connsiteX4" fmla="*/ 6604506 w 6604506"/>
                <a:gd name="connsiteY4" fmla="*/ 762597 h 915120"/>
                <a:gd name="connsiteX5" fmla="*/ 6451983 w 6604506"/>
                <a:gd name="connsiteY5" fmla="*/ 915120 h 915120"/>
                <a:gd name="connsiteX6" fmla="*/ 152523 w 6604506"/>
                <a:gd name="connsiteY6" fmla="*/ 915120 h 915120"/>
                <a:gd name="connsiteX7" fmla="*/ 0 w 6604506"/>
                <a:gd name="connsiteY7" fmla="*/ 762597 h 915120"/>
                <a:gd name="connsiteX8" fmla="*/ 0 w 6604506"/>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4506" h="915120">
                  <a:moveTo>
                    <a:pt x="0" y="152523"/>
                  </a:moveTo>
                  <a:cubicBezTo>
                    <a:pt x="0" y="68287"/>
                    <a:pt x="68287" y="0"/>
                    <a:pt x="152523" y="0"/>
                  </a:cubicBezTo>
                  <a:lnTo>
                    <a:pt x="6451983" y="0"/>
                  </a:lnTo>
                  <a:cubicBezTo>
                    <a:pt x="6536219" y="0"/>
                    <a:pt x="6604506" y="68287"/>
                    <a:pt x="6604506" y="152523"/>
                  </a:cubicBezTo>
                  <a:lnTo>
                    <a:pt x="6604506" y="762597"/>
                  </a:lnTo>
                  <a:cubicBezTo>
                    <a:pt x="6604506" y="846833"/>
                    <a:pt x="6536219" y="915120"/>
                    <a:pt x="6451983" y="915120"/>
                  </a:cubicBezTo>
                  <a:lnTo>
                    <a:pt x="152523" y="915120"/>
                  </a:lnTo>
                  <a:cubicBezTo>
                    <a:pt x="68287" y="915120"/>
                    <a:pt x="0" y="846833"/>
                    <a:pt x="0" y="762597"/>
                  </a:cubicBezTo>
                  <a:lnTo>
                    <a:pt x="0" y="152523"/>
                  </a:lnTo>
                  <a:close/>
                </a:path>
              </a:pathLst>
            </a:custGeom>
            <a:solidFill>
              <a:schemeClr val="tx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28198" tIns="44672" rIns="228198" bIns="44672"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信任：法律加構即建立信任</a:t>
              </a:r>
              <a:endParaRPr lang="zh-TW" altLang="en-US" sz="3200" kern="1200" dirty="0">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3737666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成功的行動支付</a:t>
            </a:r>
            <a:r>
              <a:rPr lang="zh-TW" altLang="en-US" dirty="0" smtClean="0">
                <a:latin typeface="標楷體" panose="03000509000000000000" pitchFamily="65" charset="-120"/>
                <a:ea typeface="標楷體" panose="03000509000000000000" pitchFamily="65" charset="-120"/>
              </a:rPr>
              <a:t>平台</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22</a:t>
            </a:fld>
            <a:endParaRPr lang="en-US" altLang="zh-TW"/>
          </a:p>
        </p:txBody>
      </p:sp>
      <p:grpSp>
        <p:nvGrpSpPr>
          <p:cNvPr id="12" name="群組 11"/>
          <p:cNvGrpSpPr/>
          <p:nvPr/>
        </p:nvGrpSpPr>
        <p:grpSpPr>
          <a:xfrm>
            <a:off x="847643" y="1269938"/>
            <a:ext cx="7540780" cy="1484313"/>
            <a:chOff x="847643" y="1269938"/>
            <a:chExt cx="7540780" cy="1484313"/>
          </a:xfrm>
        </p:grpSpPr>
        <p:sp>
          <p:nvSpPr>
            <p:cNvPr id="5" name="手繪多邊形 4"/>
            <p:cNvSpPr/>
            <p:nvPr/>
          </p:nvSpPr>
          <p:spPr>
            <a:xfrm>
              <a:off x="847643" y="1269938"/>
              <a:ext cx="1039019"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92D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537290" rIns="17781" bIns="537289" numCol="1" spcCol="1270" anchor="ctr" anchorCtr="0">
              <a:noAutofit/>
            </a:bodyPr>
            <a:lstStyle/>
            <a:p>
              <a:pPr lvl="0" algn="ctr" defTabSz="1244600">
                <a:lnSpc>
                  <a:spcPct val="90000"/>
                </a:lnSpc>
                <a:spcBef>
                  <a:spcPct val="0"/>
                </a:spcBef>
                <a:spcAft>
                  <a:spcPct val="35000"/>
                </a:spcAft>
              </a:pPr>
              <a:endParaRPr lang="zh-TW" altLang="en-US" sz="2800" kern="1200" dirty="0">
                <a:latin typeface="標楷體" panose="03000509000000000000" pitchFamily="65" charset="-120"/>
                <a:ea typeface="標楷體" panose="03000509000000000000" pitchFamily="65" charset="-120"/>
              </a:endParaRPr>
            </a:p>
          </p:txBody>
        </p:sp>
        <p:sp>
          <p:nvSpPr>
            <p:cNvPr id="6" name="手繪多邊形 5"/>
            <p:cNvSpPr/>
            <p:nvPr/>
          </p:nvSpPr>
          <p:spPr>
            <a:xfrm>
              <a:off x="1886660" y="1269940"/>
              <a:ext cx="6501763" cy="964804"/>
            </a:xfrm>
            <a:custGeom>
              <a:avLst/>
              <a:gdLst>
                <a:gd name="connsiteX0" fmla="*/ 160804 w 964803"/>
                <a:gd name="connsiteY0" fmla="*/ 0 h 6501762"/>
                <a:gd name="connsiteX1" fmla="*/ 803999 w 964803"/>
                <a:gd name="connsiteY1" fmla="*/ 0 h 6501762"/>
                <a:gd name="connsiteX2" fmla="*/ 964803 w 964803"/>
                <a:gd name="connsiteY2" fmla="*/ 160804 h 6501762"/>
                <a:gd name="connsiteX3" fmla="*/ 964803 w 964803"/>
                <a:gd name="connsiteY3" fmla="*/ 6501762 h 6501762"/>
                <a:gd name="connsiteX4" fmla="*/ 964803 w 964803"/>
                <a:gd name="connsiteY4" fmla="*/ 6501762 h 6501762"/>
                <a:gd name="connsiteX5" fmla="*/ 0 w 964803"/>
                <a:gd name="connsiteY5" fmla="*/ 6501762 h 6501762"/>
                <a:gd name="connsiteX6" fmla="*/ 0 w 964803"/>
                <a:gd name="connsiteY6" fmla="*/ 6501762 h 6501762"/>
                <a:gd name="connsiteX7" fmla="*/ 0 w 964803"/>
                <a:gd name="connsiteY7" fmla="*/ 160804 h 6501762"/>
                <a:gd name="connsiteX8" fmla="*/ 160804 w 964803"/>
                <a:gd name="connsiteY8" fmla="*/ 0 h 650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6501762">
                  <a:moveTo>
                    <a:pt x="964803" y="1083653"/>
                  </a:moveTo>
                  <a:lnTo>
                    <a:pt x="964803" y="5418109"/>
                  </a:lnTo>
                  <a:cubicBezTo>
                    <a:pt x="964803" y="6016595"/>
                    <a:pt x="954120" y="6501759"/>
                    <a:pt x="940941" y="6501759"/>
                  </a:cubicBezTo>
                  <a:lnTo>
                    <a:pt x="0" y="6501759"/>
                  </a:lnTo>
                  <a:lnTo>
                    <a:pt x="0" y="6501759"/>
                  </a:lnTo>
                  <a:lnTo>
                    <a:pt x="0" y="3"/>
                  </a:lnTo>
                  <a:lnTo>
                    <a:pt x="0" y="3"/>
                  </a:lnTo>
                  <a:lnTo>
                    <a:pt x="940941" y="3"/>
                  </a:lnTo>
                  <a:cubicBezTo>
                    <a:pt x="954120" y="3"/>
                    <a:pt x="964803" y="485167"/>
                    <a:pt x="964803" y="108365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5" tIns="67418" rIns="67418" bIns="67419" numCol="1" spcCol="1270" anchor="ctr" anchorCtr="0">
              <a:noAutofit/>
            </a:bodyPr>
            <a:lstStyle/>
            <a:p>
              <a:pPr marL="285750" lvl="1" indent="-285750" algn="l" defTabSz="1422400">
                <a:lnSpc>
                  <a:spcPct val="90000"/>
                </a:lnSpc>
                <a:spcBef>
                  <a:spcPct val="0"/>
                </a:spcBef>
                <a:spcAft>
                  <a:spcPct val="15000"/>
                </a:spcAft>
                <a:buChar char="••"/>
              </a:pPr>
              <a:r>
                <a:rPr lang="zh-TW" altLang="en-US" sz="3200" kern="1200" dirty="0" smtClean="0">
                  <a:solidFill>
                    <a:srgbClr val="FF0000"/>
                  </a:solidFill>
                  <a:latin typeface="標楷體" panose="03000509000000000000" pitchFamily="65" charset="-120"/>
                  <a:ea typeface="標楷體" panose="03000509000000000000" pitchFamily="65" charset="-120"/>
                </a:rPr>
                <a:t>有能力吸引消費者與商家</a:t>
              </a:r>
              <a:endParaRPr lang="zh-TW" altLang="en-US" sz="3200" kern="1200" dirty="0">
                <a:solidFill>
                  <a:srgbClr val="FF0000"/>
                </a:solidFill>
                <a:latin typeface="標楷體" panose="03000509000000000000" pitchFamily="65" charset="-120"/>
                <a:ea typeface="標楷體" panose="03000509000000000000" pitchFamily="65" charset="-120"/>
              </a:endParaRPr>
            </a:p>
          </p:txBody>
        </p:sp>
      </p:grpSp>
      <p:grpSp>
        <p:nvGrpSpPr>
          <p:cNvPr id="13" name="群組 12"/>
          <p:cNvGrpSpPr/>
          <p:nvPr/>
        </p:nvGrpSpPr>
        <p:grpSpPr>
          <a:xfrm>
            <a:off x="847643" y="2558603"/>
            <a:ext cx="7540780" cy="1484312"/>
            <a:chOff x="847643" y="2558603"/>
            <a:chExt cx="7540780" cy="1484312"/>
          </a:xfrm>
        </p:grpSpPr>
        <p:sp>
          <p:nvSpPr>
            <p:cNvPr id="8" name="手繪多邊形 7"/>
            <p:cNvSpPr/>
            <p:nvPr/>
          </p:nvSpPr>
          <p:spPr>
            <a:xfrm>
              <a:off x="847643" y="2558603"/>
              <a:ext cx="1039018" cy="1484312"/>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92D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537289" rIns="17780" bIns="537289" numCol="1" spcCol="1270" anchor="ctr" anchorCtr="0">
              <a:noAutofit/>
            </a:bodyPr>
            <a:lstStyle/>
            <a:p>
              <a:pPr lvl="0" algn="ctr" defTabSz="1244600">
                <a:lnSpc>
                  <a:spcPct val="90000"/>
                </a:lnSpc>
                <a:spcBef>
                  <a:spcPct val="0"/>
                </a:spcBef>
                <a:spcAft>
                  <a:spcPct val="35000"/>
                </a:spcAft>
              </a:pPr>
              <a:endParaRPr lang="zh-TW" altLang="en-US" sz="2800" kern="1200" dirty="0">
                <a:latin typeface="標楷體" panose="03000509000000000000" pitchFamily="65" charset="-120"/>
                <a:ea typeface="標楷體" panose="03000509000000000000" pitchFamily="65" charset="-120"/>
              </a:endParaRPr>
            </a:p>
          </p:txBody>
        </p:sp>
        <p:sp>
          <p:nvSpPr>
            <p:cNvPr id="9" name="手繪多邊形 8"/>
            <p:cNvSpPr/>
            <p:nvPr/>
          </p:nvSpPr>
          <p:spPr>
            <a:xfrm>
              <a:off x="1886660" y="2558604"/>
              <a:ext cx="6501763" cy="964804"/>
            </a:xfrm>
            <a:custGeom>
              <a:avLst/>
              <a:gdLst>
                <a:gd name="connsiteX0" fmla="*/ 160804 w 964803"/>
                <a:gd name="connsiteY0" fmla="*/ 0 h 6501762"/>
                <a:gd name="connsiteX1" fmla="*/ 803999 w 964803"/>
                <a:gd name="connsiteY1" fmla="*/ 0 h 6501762"/>
                <a:gd name="connsiteX2" fmla="*/ 964803 w 964803"/>
                <a:gd name="connsiteY2" fmla="*/ 160804 h 6501762"/>
                <a:gd name="connsiteX3" fmla="*/ 964803 w 964803"/>
                <a:gd name="connsiteY3" fmla="*/ 6501762 h 6501762"/>
                <a:gd name="connsiteX4" fmla="*/ 964803 w 964803"/>
                <a:gd name="connsiteY4" fmla="*/ 6501762 h 6501762"/>
                <a:gd name="connsiteX5" fmla="*/ 0 w 964803"/>
                <a:gd name="connsiteY5" fmla="*/ 6501762 h 6501762"/>
                <a:gd name="connsiteX6" fmla="*/ 0 w 964803"/>
                <a:gd name="connsiteY6" fmla="*/ 6501762 h 6501762"/>
                <a:gd name="connsiteX7" fmla="*/ 0 w 964803"/>
                <a:gd name="connsiteY7" fmla="*/ 160804 h 6501762"/>
                <a:gd name="connsiteX8" fmla="*/ 160804 w 964803"/>
                <a:gd name="connsiteY8" fmla="*/ 0 h 650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6501762">
                  <a:moveTo>
                    <a:pt x="964803" y="1083653"/>
                  </a:moveTo>
                  <a:lnTo>
                    <a:pt x="964803" y="5418109"/>
                  </a:lnTo>
                  <a:cubicBezTo>
                    <a:pt x="964803" y="6016595"/>
                    <a:pt x="954120" y="6501759"/>
                    <a:pt x="940941" y="6501759"/>
                  </a:cubicBezTo>
                  <a:lnTo>
                    <a:pt x="0" y="6501759"/>
                  </a:lnTo>
                  <a:lnTo>
                    <a:pt x="0" y="6501759"/>
                  </a:lnTo>
                  <a:lnTo>
                    <a:pt x="0" y="3"/>
                  </a:lnTo>
                  <a:lnTo>
                    <a:pt x="0" y="3"/>
                  </a:lnTo>
                  <a:lnTo>
                    <a:pt x="940941" y="3"/>
                  </a:lnTo>
                  <a:cubicBezTo>
                    <a:pt x="954120" y="3"/>
                    <a:pt x="964803" y="485167"/>
                    <a:pt x="964803" y="108365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5" tIns="67418" rIns="67418" bIns="67419" numCol="1" spcCol="1270" anchor="ctr" anchorCtr="0">
              <a:noAutofit/>
            </a:bodyPr>
            <a:lstStyle/>
            <a:p>
              <a:pPr marL="285750" lvl="1" indent="-285750" algn="l" defTabSz="1422400">
                <a:lnSpc>
                  <a:spcPct val="90000"/>
                </a:lnSpc>
                <a:spcBef>
                  <a:spcPct val="0"/>
                </a:spcBef>
                <a:spcAft>
                  <a:spcPct val="15000"/>
                </a:spcAft>
                <a:buChar char="••"/>
              </a:pPr>
              <a:r>
                <a:rPr lang="zh-TW" altLang="en-US" sz="3200" kern="1200" dirty="0" smtClean="0">
                  <a:solidFill>
                    <a:srgbClr val="FF0000"/>
                  </a:solidFill>
                  <a:latin typeface="標楷體" panose="03000509000000000000" pitchFamily="65" charset="-120"/>
                  <a:ea typeface="標楷體" panose="03000509000000000000" pitchFamily="65" charset="-120"/>
                </a:rPr>
                <a:t>有能力進行同業與異業合作</a:t>
              </a:r>
              <a:endParaRPr lang="zh-TW" altLang="en-US" sz="3200" kern="1200" dirty="0">
                <a:solidFill>
                  <a:srgbClr val="FF0000"/>
                </a:solidFill>
                <a:latin typeface="標楷體" panose="03000509000000000000" pitchFamily="65" charset="-120"/>
                <a:ea typeface="標楷體" panose="03000509000000000000" pitchFamily="65" charset="-120"/>
              </a:endParaRPr>
            </a:p>
          </p:txBody>
        </p:sp>
      </p:grpSp>
      <p:grpSp>
        <p:nvGrpSpPr>
          <p:cNvPr id="14" name="群組 13"/>
          <p:cNvGrpSpPr/>
          <p:nvPr/>
        </p:nvGrpSpPr>
        <p:grpSpPr>
          <a:xfrm>
            <a:off x="847643" y="3847267"/>
            <a:ext cx="7540780" cy="1484312"/>
            <a:chOff x="847643" y="3847267"/>
            <a:chExt cx="7540780" cy="1484312"/>
          </a:xfrm>
        </p:grpSpPr>
        <p:sp>
          <p:nvSpPr>
            <p:cNvPr id="10" name="手繪多邊形 9"/>
            <p:cNvSpPr/>
            <p:nvPr/>
          </p:nvSpPr>
          <p:spPr>
            <a:xfrm>
              <a:off x="847643" y="3847267"/>
              <a:ext cx="1039018" cy="1484312"/>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92D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537289" rIns="17780" bIns="537289" numCol="1" spcCol="1270" anchor="ctr" anchorCtr="0">
              <a:noAutofit/>
            </a:bodyPr>
            <a:lstStyle/>
            <a:p>
              <a:pPr lvl="0" algn="ctr" defTabSz="1244600">
                <a:lnSpc>
                  <a:spcPct val="90000"/>
                </a:lnSpc>
                <a:spcBef>
                  <a:spcPct val="0"/>
                </a:spcBef>
                <a:spcAft>
                  <a:spcPct val="35000"/>
                </a:spcAft>
              </a:pPr>
              <a:endParaRPr lang="zh-TW" altLang="en-US" sz="2800" kern="1200" dirty="0">
                <a:latin typeface="標楷體" panose="03000509000000000000" pitchFamily="65" charset="-120"/>
                <a:ea typeface="標楷體" panose="03000509000000000000" pitchFamily="65" charset="-120"/>
              </a:endParaRPr>
            </a:p>
          </p:txBody>
        </p:sp>
        <p:sp>
          <p:nvSpPr>
            <p:cNvPr id="11" name="手繪多邊形 10"/>
            <p:cNvSpPr/>
            <p:nvPr/>
          </p:nvSpPr>
          <p:spPr>
            <a:xfrm>
              <a:off x="1886660" y="3847267"/>
              <a:ext cx="6501763" cy="964804"/>
            </a:xfrm>
            <a:custGeom>
              <a:avLst/>
              <a:gdLst>
                <a:gd name="connsiteX0" fmla="*/ 160804 w 964803"/>
                <a:gd name="connsiteY0" fmla="*/ 0 h 6501762"/>
                <a:gd name="connsiteX1" fmla="*/ 803999 w 964803"/>
                <a:gd name="connsiteY1" fmla="*/ 0 h 6501762"/>
                <a:gd name="connsiteX2" fmla="*/ 964803 w 964803"/>
                <a:gd name="connsiteY2" fmla="*/ 160804 h 6501762"/>
                <a:gd name="connsiteX3" fmla="*/ 964803 w 964803"/>
                <a:gd name="connsiteY3" fmla="*/ 6501762 h 6501762"/>
                <a:gd name="connsiteX4" fmla="*/ 964803 w 964803"/>
                <a:gd name="connsiteY4" fmla="*/ 6501762 h 6501762"/>
                <a:gd name="connsiteX5" fmla="*/ 0 w 964803"/>
                <a:gd name="connsiteY5" fmla="*/ 6501762 h 6501762"/>
                <a:gd name="connsiteX6" fmla="*/ 0 w 964803"/>
                <a:gd name="connsiteY6" fmla="*/ 6501762 h 6501762"/>
                <a:gd name="connsiteX7" fmla="*/ 0 w 964803"/>
                <a:gd name="connsiteY7" fmla="*/ 160804 h 6501762"/>
                <a:gd name="connsiteX8" fmla="*/ 160804 w 964803"/>
                <a:gd name="connsiteY8" fmla="*/ 0 h 650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6501762">
                  <a:moveTo>
                    <a:pt x="964803" y="1083653"/>
                  </a:moveTo>
                  <a:lnTo>
                    <a:pt x="964803" y="5418109"/>
                  </a:lnTo>
                  <a:cubicBezTo>
                    <a:pt x="964803" y="6016595"/>
                    <a:pt x="954120" y="6501759"/>
                    <a:pt x="940941" y="6501759"/>
                  </a:cubicBezTo>
                  <a:lnTo>
                    <a:pt x="0" y="6501759"/>
                  </a:lnTo>
                  <a:lnTo>
                    <a:pt x="0" y="6501759"/>
                  </a:lnTo>
                  <a:lnTo>
                    <a:pt x="0" y="3"/>
                  </a:lnTo>
                  <a:lnTo>
                    <a:pt x="0" y="3"/>
                  </a:lnTo>
                  <a:lnTo>
                    <a:pt x="940941" y="3"/>
                  </a:lnTo>
                  <a:cubicBezTo>
                    <a:pt x="954120" y="3"/>
                    <a:pt x="964803" y="485167"/>
                    <a:pt x="964803" y="108365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5" tIns="67418" rIns="67418" bIns="67419" numCol="1" spcCol="1270" anchor="ctr" anchorCtr="0">
              <a:noAutofit/>
            </a:bodyPr>
            <a:lstStyle/>
            <a:p>
              <a:pPr marL="285750" lvl="1" indent="-285750" algn="l" defTabSz="1422400">
                <a:lnSpc>
                  <a:spcPct val="90000"/>
                </a:lnSpc>
                <a:spcBef>
                  <a:spcPct val="0"/>
                </a:spcBef>
                <a:spcAft>
                  <a:spcPct val="15000"/>
                </a:spcAft>
                <a:buChar char="••"/>
              </a:pPr>
              <a:r>
                <a:rPr lang="zh-TW" altLang="en-US" sz="3200" kern="1200" dirty="0" smtClean="0">
                  <a:solidFill>
                    <a:srgbClr val="FF0000"/>
                  </a:solidFill>
                  <a:latin typeface="標楷體" panose="03000509000000000000" pitchFamily="65" charset="-120"/>
                  <a:ea typeface="標楷體" panose="03000509000000000000" pitchFamily="65" charset="-120"/>
                </a:rPr>
                <a:t>有能力整合提供各式支付工具</a:t>
              </a:r>
              <a:endParaRPr lang="zh-TW" altLang="en-US" sz="3200" kern="1200" dirty="0">
                <a:solidFill>
                  <a:srgbClr val="FF0000"/>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2153096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存款業務</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23</a:t>
            </a:fld>
            <a:endParaRPr lang="en-US" altLang="zh-TW"/>
          </a:p>
        </p:txBody>
      </p:sp>
      <p:grpSp>
        <p:nvGrpSpPr>
          <p:cNvPr id="5" name="群組 4"/>
          <p:cNvGrpSpPr/>
          <p:nvPr/>
        </p:nvGrpSpPr>
        <p:grpSpPr>
          <a:xfrm>
            <a:off x="799718" y="849313"/>
            <a:ext cx="7344817" cy="5957020"/>
            <a:chOff x="683567" y="783505"/>
            <a:chExt cx="7344817" cy="1789686"/>
          </a:xfrm>
        </p:grpSpPr>
        <p:sp>
          <p:nvSpPr>
            <p:cNvPr id="6" name="圆角矩形 107"/>
            <p:cNvSpPr/>
            <p:nvPr/>
          </p:nvSpPr>
          <p:spPr>
            <a:xfrm>
              <a:off x="691044" y="813360"/>
              <a:ext cx="7337340" cy="1692719"/>
            </a:xfrm>
            <a:prstGeom prst="roundRect">
              <a:avLst>
                <a:gd name="adj" fmla="val 11699"/>
              </a:avLst>
            </a:prstGeom>
            <a:solidFill>
              <a:sysClr val="window" lastClr="FFFFFF">
                <a:lumMod val="85000"/>
              </a:sysClr>
            </a:solidFill>
            <a:ln w="57150" cap="flat" cmpd="sng" algn="ctr">
              <a:solidFill>
                <a:sysClr val="window" lastClr="FFFFFF"/>
              </a:solidFill>
              <a:prstDash val="soli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圆角矩形 108"/>
            <p:cNvSpPr/>
            <p:nvPr/>
          </p:nvSpPr>
          <p:spPr>
            <a:xfrm>
              <a:off x="683568" y="873047"/>
              <a:ext cx="7272808" cy="1591155"/>
            </a:xfrm>
            <a:prstGeom prst="roundRect">
              <a:avLst>
                <a:gd name="adj" fmla="val 11699"/>
              </a:avLst>
            </a:prstGeom>
            <a:gradFill flip="none" rotWithShape="1">
              <a:gsLst>
                <a:gs pos="0">
                  <a:sysClr val="window" lastClr="FFFFFF"/>
                </a:gs>
                <a:gs pos="100000">
                  <a:sysClr val="window" lastClr="FFFFFF">
                    <a:lumMod val="95000"/>
                    <a:shade val="100000"/>
                    <a:satMod val="115000"/>
                  </a:sysClr>
                </a:gs>
              </a:gsLst>
              <a:path path="circle">
                <a:fillToRect l="50000" t="50000" r="50000" b="50000"/>
              </a:path>
              <a:tileRect/>
            </a:gradFill>
            <a:ln w="25400" cap="flat" cmpd="sng" algn="ctr">
              <a:noFill/>
              <a:prstDash val="solid"/>
            </a:ln>
            <a:effectLst>
              <a:outerShdw blurRad="50800" dist="38100" algn="l" rotWithShape="0">
                <a:prstClr val="black">
                  <a:alpha val="3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燕尾形 109"/>
            <p:cNvSpPr/>
            <p:nvPr/>
          </p:nvSpPr>
          <p:spPr>
            <a:xfrm>
              <a:off x="1727361" y="925036"/>
              <a:ext cx="439945" cy="659921"/>
            </a:xfrm>
            <a:prstGeom prst="chevron">
              <a:avLst>
                <a:gd name="adj" fmla="val 73506"/>
              </a:avLst>
            </a:prstGeom>
            <a:gradFill flip="none" rotWithShape="1">
              <a:gsLst>
                <a:gs pos="13000">
                  <a:srgbClr val="0070C0">
                    <a:shade val="30000"/>
                    <a:satMod val="115000"/>
                  </a:srgbClr>
                </a:gs>
                <a:gs pos="43000">
                  <a:srgbClr val="0070C0">
                    <a:shade val="67500"/>
                    <a:satMod val="115000"/>
                  </a:srgbClr>
                </a:gs>
                <a:gs pos="77000">
                  <a:srgbClr val="0089FA"/>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圆角矩形 110"/>
            <p:cNvSpPr/>
            <p:nvPr/>
          </p:nvSpPr>
          <p:spPr>
            <a:xfrm>
              <a:off x="683567" y="850618"/>
              <a:ext cx="1247587" cy="1655460"/>
            </a:xfrm>
            <a:prstGeom prst="roundRect">
              <a:avLst/>
            </a:prstGeom>
            <a:gradFill flip="none" rotWithShape="1">
              <a:gsLst>
                <a:gs pos="38000">
                  <a:srgbClr val="0070C0"/>
                </a:gs>
                <a:gs pos="89000">
                  <a:srgbClr val="0062AC"/>
                </a:gs>
                <a:gs pos="100000">
                  <a:srgbClr val="0070C0">
                    <a:shade val="100000"/>
                    <a:satMod val="115000"/>
                  </a:srgbClr>
                </a:gs>
              </a:gsLst>
              <a:path path="shape">
                <a:fillToRect l="50000" t="50000" r="50000" b="50000"/>
              </a:path>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椭圆 111"/>
            <p:cNvSpPr/>
            <p:nvPr/>
          </p:nvSpPr>
          <p:spPr>
            <a:xfrm>
              <a:off x="774687" y="783505"/>
              <a:ext cx="1029069" cy="1789686"/>
            </a:xfrm>
            <a:prstGeom prst="ellipse">
              <a:avLst/>
            </a:prstGeom>
            <a:gradFill flip="none" rotWithShape="1">
              <a:gsLst>
                <a:gs pos="0">
                  <a:srgbClr val="00ADEA"/>
                </a:gs>
                <a:gs pos="53000">
                  <a:srgbClr val="0070C0">
                    <a:alpha val="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圆角矩形 112"/>
            <p:cNvSpPr/>
            <p:nvPr/>
          </p:nvSpPr>
          <p:spPr>
            <a:xfrm>
              <a:off x="737306" y="880523"/>
              <a:ext cx="1096061" cy="1588347"/>
            </a:xfrm>
            <a:prstGeom prst="roundRect">
              <a:avLst/>
            </a:prstGeom>
            <a:noFill/>
            <a:ln w="57150" cap="flat" cmpd="sng" algn="ctr">
              <a:solidFill>
                <a:srgbClr val="009AD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等腰三角形 11"/>
            <p:cNvSpPr/>
            <p:nvPr/>
          </p:nvSpPr>
          <p:spPr>
            <a:xfrm rot="5400000">
              <a:off x="1761087" y="1174998"/>
              <a:ext cx="357939" cy="156599"/>
            </a:xfrm>
            <a:prstGeom prst="triangle">
              <a:avLst/>
            </a:prstGeom>
            <a:solidFill>
              <a:srgbClr val="009AD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3" name="直接连接符 114"/>
            <p:cNvCxnSpPr/>
            <p:nvPr/>
          </p:nvCxnSpPr>
          <p:spPr>
            <a:xfrm>
              <a:off x="838215" y="1847864"/>
              <a:ext cx="901831" cy="0"/>
            </a:xfrm>
            <a:prstGeom prst="line">
              <a:avLst/>
            </a:prstGeom>
            <a:noFill/>
            <a:ln w="12700" cap="flat" cmpd="sng" algn="ctr">
              <a:solidFill>
                <a:srgbClr val="0062AC"/>
              </a:solidFill>
              <a:prstDash val="solid"/>
            </a:ln>
            <a:effectLst>
              <a:outerShdw dist="12700" dir="5400000" algn="t" rotWithShape="0">
                <a:srgbClr val="00B0F0"/>
              </a:outerShdw>
            </a:effectLst>
          </p:spPr>
        </p:cxnSp>
        <p:sp>
          <p:nvSpPr>
            <p:cNvPr id="14" name="TextBox 116"/>
            <p:cNvSpPr txBox="1"/>
            <p:nvPr/>
          </p:nvSpPr>
          <p:spPr>
            <a:xfrm>
              <a:off x="788822" y="1038931"/>
              <a:ext cx="938893"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endParaRPr kumimoji="0" lang="zh-CN" altLang="en-US" sz="2400" b="1" i="0" u="none" strike="noStrike" kern="0" cap="none" spc="0" normalizeH="0" baseline="0" noProof="0" dirty="0">
                <a:ln w="18415" cmpd="sng">
                  <a:noFill/>
                  <a:prstDash val="solid"/>
                </a:ln>
                <a:solidFill>
                  <a:sysClr val="window" lastClr="FFFFFF"/>
                </a:solidFill>
                <a:effectLst/>
                <a:uLnTx/>
                <a:uFillTx/>
                <a:latin typeface="Agency FB" pitchFamily="34" charset="0"/>
                <a:ea typeface="微软雅黑" pitchFamily="34" charset="-122"/>
              </a:endParaRPr>
            </a:p>
          </p:txBody>
        </p:sp>
        <p:sp>
          <p:nvSpPr>
            <p:cNvPr id="15" name="TextBox 128"/>
            <p:cNvSpPr txBox="1"/>
            <p:nvPr/>
          </p:nvSpPr>
          <p:spPr>
            <a:xfrm>
              <a:off x="2075802" y="892459"/>
              <a:ext cx="5553574" cy="157193"/>
            </a:xfrm>
            <a:prstGeom prst="rect">
              <a:avLst/>
            </a:prstGeom>
            <a:noFill/>
          </p:spPr>
          <p:txBody>
            <a:bodyPr wrap="square" rtlCol="0">
              <a:spAutoFit/>
            </a:bodyPr>
            <a:lstStyle/>
            <a:p>
              <a:pPr lvl="0">
                <a:defRPr/>
              </a:pPr>
              <a:endParaRPr kumimoji="0" lang="en-US" altLang="zh-CN" sz="2800" b="0" i="0" u="none" strike="noStrike" kern="0" cap="none" spc="0" normalizeH="0" baseline="0" noProof="0" dirty="0" smtClean="0">
                <a:ln>
                  <a:noFill/>
                </a:ln>
                <a:solidFill>
                  <a:sysClr val="windowText" lastClr="000000">
                    <a:lumMod val="65000"/>
                    <a:lumOff val="35000"/>
                  </a:sysClr>
                </a:solidFill>
                <a:effectLst/>
                <a:uLnTx/>
                <a:uFillTx/>
                <a:latin typeface="標楷體" panose="03000509000000000000" pitchFamily="65" charset="-120"/>
                <a:ea typeface="標楷體" panose="03000509000000000000" pitchFamily="65" charset="-120"/>
                <a:cs typeface="Arial" pitchFamily="34" charset="0"/>
              </a:endParaRPr>
            </a:p>
          </p:txBody>
        </p:sp>
      </p:grpSp>
      <p:sp>
        <p:nvSpPr>
          <p:cNvPr id="61" name="文字方塊 60"/>
          <p:cNvSpPr txBox="1"/>
          <p:nvPr/>
        </p:nvSpPr>
        <p:spPr>
          <a:xfrm>
            <a:off x="2283457" y="1412776"/>
            <a:ext cx="5528903" cy="584775"/>
          </a:xfrm>
          <a:prstGeom prst="rect">
            <a:avLst/>
          </a:prstGeom>
          <a:noFill/>
        </p:spPr>
        <p:txBody>
          <a:bodyPr wrap="square" rtlCol="0">
            <a:spAutoFit/>
          </a:bodyPr>
          <a:lstStyle/>
          <a:p>
            <a:pPr marL="342900" indent="-342900" algn="l">
              <a:buFont typeface="+mj-lt"/>
              <a:buAutoNum type="arabicPeriod"/>
            </a:pPr>
            <a:r>
              <a:rPr lang="zh-TW" altLang="en-US" sz="3200" dirty="0" smtClean="0">
                <a:latin typeface="標楷體" panose="03000509000000000000" pitchFamily="65" charset="-120"/>
                <a:ea typeface="標楷體" panose="03000509000000000000" pitchFamily="65" charset="-120"/>
              </a:rPr>
              <a:t>申請結清銷戶</a:t>
            </a:r>
            <a:endParaRPr lang="en-US" altLang="zh-TW" sz="3200" dirty="0" smtClean="0">
              <a:latin typeface="標楷體" panose="03000509000000000000" pitchFamily="65" charset="-120"/>
              <a:ea typeface="標楷體" panose="03000509000000000000" pitchFamily="65" charset="-120"/>
            </a:endParaRPr>
          </a:p>
        </p:txBody>
      </p:sp>
      <p:sp>
        <p:nvSpPr>
          <p:cNvPr id="62" name="文字方塊 61"/>
          <p:cNvSpPr txBox="1"/>
          <p:nvPr/>
        </p:nvSpPr>
        <p:spPr>
          <a:xfrm>
            <a:off x="2191953" y="3481715"/>
            <a:ext cx="5528903" cy="584775"/>
          </a:xfrm>
          <a:prstGeom prst="rect">
            <a:avLst/>
          </a:prstGeom>
          <a:noFill/>
        </p:spPr>
        <p:txBody>
          <a:bodyPr wrap="square" rtlCol="0">
            <a:spAutoFit/>
          </a:bodyPr>
          <a:lstStyle/>
          <a:p>
            <a:pPr algn="l"/>
            <a:r>
              <a:rPr lang="en-US" altLang="zh-TW" sz="3200" dirty="0" smtClean="0">
                <a:latin typeface="標楷體" panose="03000509000000000000" pitchFamily="65" charset="-120"/>
                <a:ea typeface="標楷體" panose="03000509000000000000" pitchFamily="65" charset="-120"/>
              </a:rPr>
              <a:t>2.</a:t>
            </a:r>
            <a:r>
              <a:rPr lang="zh-TW" altLang="en-US" sz="3200" dirty="0" smtClean="0">
                <a:latin typeface="標楷體" panose="03000509000000000000" pitchFamily="65" charset="-120"/>
                <a:ea typeface="標楷體" panose="03000509000000000000" pitchFamily="65" charset="-120"/>
              </a:rPr>
              <a:t>申請</a:t>
            </a:r>
            <a:r>
              <a:rPr lang="zh-TW" altLang="en-US" sz="3200" dirty="0">
                <a:latin typeface="標楷體" panose="03000509000000000000" pitchFamily="65" charset="-120"/>
                <a:ea typeface="標楷體" panose="03000509000000000000" pitchFamily="65" charset="-120"/>
              </a:rPr>
              <a:t>約定轉入帳號</a:t>
            </a:r>
            <a:endParaRPr lang="en-US" altLang="zh-TW" sz="3200" dirty="0">
              <a:latin typeface="標楷體" panose="03000509000000000000" pitchFamily="65" charset="-120"/>
              <a:ea typeface="標楷體" panose="03000509000000000000" pitchFamily="65" charset="-120"/>
            </a:endParaRPr>
          </a:p>
        </p:txBody>
      </p:sp>
      <p:sp>
        <p:nvSpPr>
          <p:cNvPr id="63" name="文字方塊 62"/>
          <p:cNvSpPr txBox="1"/>
          <p:nvPr/>
        </p:nvSpPr>
        <p:spPr>
          <a:xfrm>
            <a:off x="2283885" y="5214728"/>
            <a:ext cx="5528903" cy="584775"/>
          </a:xfrm>
          <a:prstGeom prst="rect">
            <a:avLst/>
          </a:prstGeom>
          <a:noFill/>
        </p:spPr>
        <p:txBody>
          <a:bodyPr wrap="square" rtlCol="0">
            <a:spAutoFit/>
          </a:bodyPr>
          <a:lstStyle/>
          <a:p>
            <a:pPr algn="l"/>
            <a:r>
              <a:rPr lang="en-US" altLang="zh-TW" sz="3200" dirty="0" smtClean="0">
                <a:latin typeface="標楷體" panose="03000509000000000000" pitchFamily="65" charset="-120"/>
                <a:ea typeface="標楷體" panose="03000509000000000000" pitchFamily="65" charset="-120"/>
              </a:rPr>
              <a:t>3.</a:t>
            </a:r>
            <a:r>
              <a:rPr lang="zh-TW" altLang="en-US" sz="3200" dirty="0" smtClean="0">
                <a:latin typeface="標楷體" panose="03000509000000000000" pitchFamily="65" charset="-120"/>
                <a:ea typeface="標楷體" panose="03000509000000000000" pitchFamily="65" charset="-120"/>
              </a:rPr>
              <a:t>線</a:t>
            </a:r>
            <a:r>
              <a:rPr lang="zh-TW" altLang="en-US" sz="3200" dirty="0">
                <a:latin typeface="標楷體" panose="03000509000000000000" pitchFamily="65" charset="-120"/>
                <a:ea typeface="標楷體" panose="03000509000000000000" pitchFamily="65" charset="-120"/>
              </a:rPr>
              <a:t>上開戶</a:t>
            </a:r>
          </a:p>
        </p:txBody>
      </p:sp>
    </p:spTree>
    <p:extLst>
      <p:ext uri="{BB962C8B-B14F-4D97-AF65-F5344CB8AC3E}">
        <p14:creationId xmlns:p14="http://schemas.microsoft.com/office/powerpoint/2010/main" val="28543587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0-#ppt_w/2"/>
                                          </p:val>
                                        </p:tav>
                                        <p:tav tm="100000">
                                          <p:val>
                                            <p:strVal val="#ppt_x"/>
                                          </p:val>
                                        </p:tav>
                                      </p:tavLst>
                                    </p:anim>
                                    <p:anim calcmode="lin" valueType="num">
                                      <p:cBhvr additive="base">
                                        <p:cTn id="13"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0-#ppt_w/2"/>
                                          </p:val>
                                        </p:tav>
                                        <p:tav tm="100000">
                                          <p:val>
                                            <p:strVal val="#ppt_x"/>
                                          </p:val>
                                        </p:tav>
                                      </p:tavLst>
                                    </p:anim>
                                    <p:anim calcmode="lin" valueType="num">
                                      <p:cBhvr additive="base">
                                        <p:cTn id="25"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放款業務</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24</a:t>
            </a:fld>
            <a:endParaRPr lang="en-US" altLang="zh-TW"/>
          </a:p>
        </p:txBody>
      </p:sp>
      <p:grpSp>
        <p:nvGrpSpPr>
          <p:cNvPr id="5" name="群組 4"/>
          <p:cNvGrpSpPr/>
          <p:nvPr/>
        </p:nvGrpSpPr>
        <p:grpSpPr>
          <a:xfrm>
            <a:off x="799718" y="849313"/>
            <a:ext cx="7344817" cy="5957020"/>
            <a:chOff x="683567" y="783505"/>
            <a:chExt cx="7344817" cy="1789686"/>
          </a:xfrm>
        </p:grpSpPr>
        <p:sp>
          <p:nvSpPr>
            <p:cNvPr id="6" name="圆角矩形 107"/>
            <p:cNvSpPr/>
            <p:nvPr/>
          </p:nvSpPr>
          <p:spPr>
            <a:xfrm>
              <a:off x="691044" y="813360"/>
              <a:ext cx="7337340" cy="1692719"/>
            </a:xfrm>
            <a:prstGeom prst="roundRect">
              <a:avLst>
                <a:gd name="adj" fmla="val 11699"/>
              </a:avLst>
            </a:prstGeom>
            <a:solidFill>
              <a:sysClr val="window" lastClr="FFFFFF">
                <a:lumMod val="85000"/>
              </a:sysClr>
            </a:solidFill>
            <a:ln w="57150" cap="flat" cmpd="sng" algn="ctr">
              <a:solidFill>
                <a:sysClr val="window" lastClr="FFFFFF"/>
              </a:solidFill>
              <a:prstDash val="soli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圆角矩形 108"/>
            <p:cNvSpPr/>
            <p:nvPr/>
          </p:nvSpPr>
          <p:spPr>
            <a:xfrm>
              <a:off x="683568" y="873047"/>
              <a:ext cx="7272808" cy="1591155"/>
            </a:xfrm>
            <a:prstGeom prst="roundRect">
              <a:avLst>
                <a:gd name="adj" fmla="val 11699"/>
              </a:avLst>
            </a:prstGeom>
            <a:gradFill flip="none" rotWithShape="1">
              <a:gsLst>
                <a:gs pos="0">
                  <a:sysClr val="window" lastClr="FFFFFF"/>
                </a:gs>
                <a:gs pos="100000">
                  <a:sysClr val="window" lastClr="FFFFFF">
                    <a:lumMod val="95000"/>
                    <a:shade val="100000"/>
                    <a:satMod val="115000"/>
                  </a:sysClr>
                </a:gs>
              </a:gsLst>
              <a:path path="circle">
                <a:fillToRect l="50000" t="50000" r="50000" b="50000"/>
              </a:path>
              <a:tileRect/>
            </a:gradFill>
            <a:ln w="25400" cap="flat" cmpd="sng" algn="ctr">
              <a:noFill/>
              <a:prstDash val="solid"/>
            </a:ln>
            <a:effectLst>
              <a:outerShdw blurRad="50800" dist="38100" algn="l" rotWithShape="0">
                <a:prstClr val="black">
                  <a:alpha val="3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燕尾形 109"/>
            <p:cNvSpPr/>
            <p:nvPr/>
          </p:nvSpPr>
          <p:spPr>
            <a:xfrm>
              <a:off x="1727361" y="925036"/>
              <a:ext cx="439945" cy="659921"/>
            </a:xfrm>
            <a:prstGeom prst="chevron">
              <a:avLst>
                <a:gd name="adj" fmla="val 73506"/>
              </a:avLst>
            </a:prstGeom>
            <a:gradFill flip="none" rotWithShape="1">
              <a:gsLst>
                <a:gs pos="13000">
                  <a:srgbClr val="0070C0">
                    <a:shade val="30000"/>
                    <a:satMod val="115000"/>
                  </a:srgbClr>
                </a:gs>
                <a:gs pos="43000">
                  <a:srgbClr val="0070C0">
                    <a:shade val="67500"/>
                    <a:satMod val="115000"/>
                  </a:srgbClr>
                </a:gs>
                <a:gs pos="77000">
                  <a:srgbClr val="0089FA"/>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圆角矩形 110"/>
            <p:cNvSpPr/>
            <p:nvPr/>
          </p:nvSpPr>
          <p:spPr>
            <a:xfrm>
              <a:off x="683567" y="850618"/>
              <a:ext cx="1247587" cy="1655460"/>
            </a:xfrm>
            <a:prstGeom prst="roundRect">
              <a:avLst/>
            </a:prstGeom>
            <a:gradFill flip="none" rotWithShape="1">
              <a:gsLst>
                <a:gs pos="38000">
                  <a:srgbClr val="0070C0"/>
                </a:gs>
                <a:gs pos="89000">
                  <a:srgbClr val="0062AC"/>
                </a:gs>
                <a:gs pos="100000">
                  <a:srgbClr val="0070C0">
                    <a:shade val="100000"/>
                    <a:satMod val="115000"/>
                  </a:srgbClr>
                </a:gs>
              </a:gsLst>
              <a:path path="shape">
                <a:fillToRect l="50000" t="50000" r="50000" b="50000"/>
              </a:path>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椭圆 111"/>
            <p:cNvSpPr/>
            <p:nvPr/>
          </p:nvSpPr>
          <p:spPr>
            <a:xfrm>
              <a:off x="774687" y="783505"/>
              <a:ext cx="1029069" cy="1789686"/>
            </a:xfrm>
            <a:prstGeom prst="ellipse">
              <a:avLst/>
            </a:prstGeom>
            <a:gradFill flip="none" rotWithShape="1">
              <a:gsLst>
                <a:gs pos="0">
                  <a:srgbClr val="00ADEA"/>
                </a:gs>
                <a:gs pos="53000">
                  <a:srgbClr val="0070C0">
                    <a:alpha val="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圆角矩形 112"/>
            <p:cNvSpPr/>
            <p:nvPr/>
          </p:nvSpPr>
          <p:spPr>
            <a:xfrm>
              <a:off x="737306" y="880523"/>
              <a:ext cx="1096061" cy="1588347"/>
            </a:xfrm>
            <a:prstGeom prst="roundRect">
              <a:avLst/>
            </a:prstGeom>
            <a:noFill/>
            <a:ln w="57150" cap="flat" cmpd="sng" algn="ctr">
              <a:solidFill>
                <a:srgbClr val="009AD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等腰三角形 11"/>
            <p:cNvSpPr/>
            <p:nvPr/>
          </p:nvSpPr>
          <p:spPr>
            <a:xfrm rot="5400000">
              <a:off x="1761087" y="1174998"/>
              <a:ext cx="357939" cy="156599"/>
            </a:xfrm>
            <a:prstGeom prst="triangle">
              <a:avLst/>
            </a:prstGeom>
            <a:solidFill>
              <a:srgbClr val="009AD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3" name="直接连接符 114"/>
            <p:cNvCxnSpPr/>
            <p:nvPr/>
          </p:nvCxnSpPr>
          <p:spPr>
            <a:xfrm>
              <a:off x="838215" y="1847864"/>
              <a:ext cx="901831" cy="0"/>
            </a:xfrm>
            <a:prstGeom prst="line">
              <a:avLst/>
            </a:prstGeom>
            <a:noFill/>
            <a:ln w="12700" cap="flat" cmpd="sng" algn="ctr">
              <a:solidFill>
                <a:srgbClr val="0062AC"/>
              </a:solidFill>
              <a:prstDash val="solid"/>
            </a:ln>
            <a:effectLst>
              <a:outerShdw dist="12700" dir="5400000" algn="t" rotWithShape="0">
                <a:srgbClr val="00B0F0"/>
              </a:outerShdw>
            </a:effectLst>
          </p:spPr>
        </p:cxnSp>
        <p:sp>
          <p:nvSpPr>
            <p:cNvPr id="14" name="TextBox 116"/>
            <p:cNvSpPr txBox="1"/>
            <p:nvPr/>
          </p:nvSpPr>
          <p:spPr>
            <a:xfrm>
              <a:off x="788822" y="1038931"/>
              <a:ext cx="938893"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endParaRPr kumimoji="0" lang="zh-CN" altLang="en-US" sz="2400" b="1" i="0" u="none" strike="noStrike" kern="0" cap="none" spc="0" normalizeH="0" baseline="0" noProof="0" dirty="0">
                <a:ln w="18415" cmpd="sng">
                  <a:noFill/>
                  <a:prstDash val="solid"/>
                </a:ln>
                <a:solidFill>
                  <a:sysClr val="window" lastClr="FFFFFF"/>
                </a:solidFill>
                <a:effectLst/>
                <a:uLnTx/>
                <a:uFillTx/>
                <a:latin typeface="Agency FB" pitchFamily="34" charset="0"/>
                <a:ea typeface="微软雅黑" pitchFamily="34" charset="-122"/>
              </a:endParaRPr>
            </a:p>
          </p:txBody>
        </p:sp>
        <p:sp>
          <p:nvSpPr>
            <p:cNvPr id="15" name="TextBox 128"/>
            <p:cNvSpPr txBox="1"/>
            <p:nvPr/>
          </p:nvSpPr>
          <p:spPr>
            <a:xfrm>
              <a:off x="2075802" y="892459"/>
              <a:ext cx="5553574" cy="157193"/>
            </a:xfrm>
            <a:prstGeom prst="rect">
              <a:avLst/>
            </a:prstGeom>
            <a:noFill/>
          </p:spPr>
          <p:txBody>
            <a:bodyPr wrap="square" rtlCol="0">
              <a:spAutoFit/>
            </a:bodyPr>
            <a:lstStyle/>
            <a:p>
              <a:pPr lvl="0">
                <a:defRPr/>
              </a:pPr>
              <a:endParaRPr kumimoji="0" lang="en-US" altLang="zh-CN" sz="2800" b="0" i="0" u="none" strike="noStrike" kern="0" cap="none" spc="0" normalizeH="0" baseline="0" noProof="0" dirty="0" smtClean="0">
                <a:ln>
                  <a:noFill/>
                </a:ln>
                <a:solidFill>
                  <a:sysClr val="windowText" lastClr="000000">
                    <a:lumMod val="65000"/>
                    <a:lumOff val="35000"/>
                  </a:sysClr>
                </a:solidFill>
                <a:effectLst/>
                <a:uLnTx/>
                <a:uFillTx/>
                <a:latin typeface="標楷體" panose="03000509000000000000" pitchFamily="65" charset="-120"/>
                <a:ea typeface="標楷體" panose="03000509000000000000" pitchFamily="65" charset="-120"/>
                <a:cs typeface="Arial" pitchFamily="34" charset="0"/>
              </a:endParaRPr>
            </a:p>
          </p:txBody>
        </p:sp>
      </p:grpSp>
      <p:sp>
        <p:nvSpPr>
          <p:cNvPr id="61" name="文字方塊 60"/>
          <p:cNvSpPr txBox="1"/>
          <p:nvPr/>
        </p:nvSpPr>
        <p:spPr>
          <a:xfrm>
            <a:off x="2290933" y="2120642"/>
            <a:ext cx="5528903" cy="584775"/>
          </a:xfrm>
          <a:prstGeom prst="rect">
            <a:avLst/>
          </a:prstGeom>
          <a:noFill/>
        </p:spPr>
        <p:txBody>
          <a:bodyPr wrap="square" rtlCol="0">
            <a:spAutoFit/>
          </a:bodyPr>
          <a:lstStyle/>
          <a:p>
            <a:pPr marL="342900" indent="-342900" algn="l">
              <a:buFont typeface="+mj-lt"/>
              <a:buAutoNum type="arabicPeriod"/>
            </a:pPr>
            <a:r>
              <a:rPr lang="zh-TW" altLang="en-US" sz="3200" dirty="0">
                <a:latin typeface="標楷體" panose="03000509000000000000" pitchFamily="65" charset="-120"/>
                <a:ea typeface="標楷體" panose="03000509000000000000" pitchFamily="65" charset="-120"/>
              </a:rPr>
              <a:t>無涉保證人之個人</a:t>
            </a:r>
            <a:r>
              <a:rPr lang="zh-TW" altLang="en-US" sz="3200" dirty="0" smtClean="0">
                <a:latin typeface="標楷體" panose="03000509000000000000" pitchFamily="65" charset="-120"/>
                <a:ea typeface="標楷體" panose="03000509000000000000" pitchFamily="65" charset="-120"/>
              </a:rPr>
              <a:t>信貸</a:t>
            </a:r>
            <a:endParaRPr lang="en-US" altLang="zh-TW" sz="3200" dirty="0" smtClean="0">
              <a:latin typeface="標楷體" panose="03000509000000000000" pitchFamily="65" charset="-120"/>
              <a:ea typeface="標楷體" panose="03000509000000000000" pitchFamily="65" charset="-120"/>
            </a:endParaRPr>
          </a:p>
        </p:txBody>
      </p:sp>
      <p:sp>
        <p:nvSpPr>
          <p:cNvPr id="62" name="文字方塊 61"/>
          <p:cNvSpPr txBox="1"/>
          <p:nvPr/>
        </p:nvSpPr>
        <p:spPr>
          <a:xfrm>
            <a:off x="2284715" y="4035879"/>
            <a:ext cx="5528903" cy="1077218"/>
          </a:xfrm>
          <a:prstGeom prst="rect">
            <a:avLst/>
          </a:prstGeom>
          <a:noFill/>
        </p:spPr>
        <p:txBody>
          <a:bodyPr wrap="square" rtlCol="0">
            <a:spAutoFit/>
          </a:bodyPr>
          <a:lstStyle/>
          <a:p>
            <a:pPr algn="l"/>
            <a:r>
              <a:rPr lang="en-US" altLang="zh-TW" sz="3200" dirty="0" smtClean="0">
                <a:latin typeface="標楷體" panose="03000509000000000000" pitchFamily="65" charset="-120"/>
                <a:ea typeface="標楷體" panose="03000509000000000000" pitchFamily="65" charset="-120"/>
              </a:rPr>
              <a:t>2.</a:t>
            </a:r>
            <a:r>
              <a:rPr lang="zh-TW" altLang="en-US" sz="3200" dirty="0" smtClean="0">
                <a:latin typeface="標楷體" panose="03000509000000000000" pitchFamily="65" charset="-120"/>
                <a:ea typeface="標楷體" panose="03000509000000000000" pitchFamily="65" charset="-120"/>
              </a:rPr>
              <a:t>無</a:t>
            </a:r>
            <a:r>
              <a:rPr lang="zh-TW" altLang="en-US" sz="3200" dirty="0">
                <a:latin typeface="標楷體" panose="03000509000000000000" pitchFamily="65" charset="-120"/>
                <a:ea typeface="標楷體" panose="03000509000000000000" pitchFamily="65" charset="-120"/>
              </a:rPr>
              <a:t>涉保證人之房貸於原抵押權擔保範圍內之增貸</a:t>
            </a:r>
            <a:endParaRPr lang="en-US"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49287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0-#ppt_w/2"/>
                                          </p:val>
                                        </p:tav>
                                        <p:tav tm="100000">
                                          <p:val>
                                            <p:strVal val="#ppt_x"/>
                                          </p:val>
                                        </p:tav>
                                      </p:tavLst>
                                    </p:anim>
                                    <p:anim calcmode="lin" valueType="num">
                                      <p:cBhvr additive="base">
                                        <p:cTn id="13"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信用卡</a:t>
            </a:r>
            <a:r>
              <a:rPr lang="zh-TW" altLang="en-US" dirty="0">
                <a:latin typeface="標楷體" panose="03000509000000000000" pitchFamily="65" charset="-120"/>
                <a:ea typeface="標楷體" panose="03000509000000000000" pitchFamily="65" charset="-120"/>
              </a:rPr>
              <a:t>業務</a:t>
            </a:r>
          </a:p>
        </p:txBody>
      </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25</a:t>
            </a:fld>
            <a:endParaRPr lang="en-US" altLang="zh-TW"/>
          </a:p>
        </p:txBody>
      </p:sp>
      <p:grpSp>
        <p:nvGrpSpPr>
          <p:cNvPr id="5" name="群組 4"/>
          <p:cNvGrpSpPr/>
          <p:nvPr/>
        </p:nvGrpSpPr>
        <p:grpSpPr>
          <a:xfrm>
            <a:off x="799718" y="849313"/>
            <a:ext cx="7344817" cy="5957020"/>
            <a:chOff x="683567" y="783505"/>
            <a:chExt cx="7344817" cy="1789686"/>
          </a:xfrm>
        </p:grpSpPr>
        <p:sp>
          <p:nvSpPr>
            <p:cNvPr id="6" name="圆角矩形 107"/>
            <p:cNvSpPr/>
            <p:nvPr/>
          </p:nvSpPr>
          <p:spPr>
            <a:xfrm>
              <a:off x="691044" y="813360"/>
              <a:ext cx="7337340" cy="1692719"/>
            </a:xfrm>
            <a:prstGeom prst="roundRect">
              <a:avLst>
                <a:gd name="adj" fmla="val 11699"/>
              </a:avLst>
            </a:prstGeom>
            <a:solidFill>
              <a:sysClr val="window" lastClr="FFFFFF">
                <a:lumMod val="85000"/>
              </a:sysClr>
            </a:solidFill>
            <a:ln w="57150" cap="flat" cmpd="sng" algn="ctr">
              <a:solidFill>
                <a:sysClr val="window" lastClr="FFFFFF"/>
              </a:solidFill>
              <a:prstDash val="soli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圆角矩形 108"/>
            <p:cNvSpPr/>
            <p:nvPr/>
          </p:nvSpPr>
          <p:spPr>
            <a:xfrm>
              <a:off x="683568" y="873047"/>
              <a:ext cx="7272808" cy="1591155"/>
            </a:xfrm>
            <a:prstGeom prst="roundRect">
              <a:avLst>
                <a:gd name="adj" fmla="val 11699"/>
              </a:avLst>
            </a:prstGeom>
            <a:gradFill flip="none" rotWithShape="1">
              <a:gsLst>
                <a:gs pos="0">
                  <a:sysClr val="window" lastClr="FFFFFF"/>
                </a:gs>
                <a:gs pos="100000">
                  <a:sysClr val="window" lastClr="FFFFFF">
                    <a:lumMod val="95000"/>
                    <a:shade val="100000"/>
                    <a:satMod val="115000"/>
                  </a:sysClr>
                </a:gs>
              </a:gsLst>
              <a:path path="circle">
                <a:fillToRect l="50000" t="50000" r="50000" b="50000"/>
              </a:path>
              <a:tileRect/>
            </a:gradFill>
            <a:ln w="25400" cap="flat" cmpd="sng" algn="ctr">
              <a:noFill/>
              <a:prstDash val="solid"/>
            </a:ln>
            <a:effectLst>
              <a:outerShdw blurRad="50800" dist="38100" algn="l" rotWithShape="0">
                <a:prstClr val="black">
                  <a:alpha val="3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燕尾形 109"/>
            <p:cNvSpPr/>
            <p:nvPr/>
          </p:nvSpPr>
          <p:spPr>
            <a:xfrm>
              <a:off x="1727361" y="925036"/>
              <a:ext cx="439945" cy="659921"/>
            </a:xfrm>
            <a:prstGeom prst="chevron">
              <a:avLst>
                <a:gd name="adj" fmla="val 73506"/>
              </a:avLst>
            </a:prstGeom>
            <a:gradFill flip="none" rotWithShape="1">
              <a:gsLst>
                <a:gs pos="13000">
                  <a:srgbClr val="0070C0">
                    <a:shade val="30000"/>
                    <a:satMod val="115000"/>
                  </a:srgbClr>
                </a:gs>
                <a:gs pos="43000">
                  <a:srgbClr val="0070C0">
                    <a:shade val="67500"/>
                    <a:satMod val="115000"/>
                  </a:srgbClr>
                </a:gs>
                <a:gs pos="77000">
                  <a:srgbClr val="0089FA"/>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圆角矩形 110"/>
            <p:cNvSpPr/>
            <p:nvPr/>
          </p:nvSpPr>
          <p:spPr>
            <a:xfrm>
              <a:off x="683567" y="850618"/>
              <a:ext cx="1247587" cy="1655460"/>
            </a:xfrm>
            <a:prstGeom prst="roundRect">
              <a:avLst/>
            </a:prstGeom>
            <a:gradFill flip="none" rotWithShape="1">
              <a:gsLst>
                <a:gs pos="38000">
                  <a:srgbClr val="0070C0"/>
                </a:gs>
                <a:gs pos="89000">
                  <a:srgbClr val="0062AC"/>
                </a:gs>
                <a:gs pos="100000">
                  <a:srgbClr val="0070C0">
                    <a:shade val="100000"/>
                    <a:satMod val="115000"/>
                  </a:srgbClr>
                </a:gs>
              </a:gsLst>
              <a:path path="shape">
                <a:fillToRect l="50000" t="50000" r="50000" b="50000"/>
              </a:path>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椭圆 111"/>
            <p:cNvSpPr/>
            <p:nvPr/>
          </p:nvSpPr>
          <p:spPr>
            <a:xfrm>
              <a:off x="774687" y="783505"/>
              <a:ext cx="1029069" cy="1789686"/>
            </a:xfrm>
            <a:prstGeom prst="ellipse">
              <a:avLst/>
            </a:prstGeom>
            <a:gradFill flip="none" rotWithShape="1">
              <a:gsLst>
                <a:gs pos="0">
                  <a:srgbClr val="00ADEA"/>
                </a:gs>
                <a:gs pos="53000">
                  <a:srgbClr val="0070C0">
                    <a:alpha val="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圆角矩形 112"/>
            <p:cNvSpPr/>
            <p:nvPr/>
          </p:nvSpPr>
          <p:spPr>
            <a:xfrm>
              <a:off x="737306" y="880523"/>
              <a:ext cx="1096061" cy="1588347"/>
            </a:xfrm>
            <a:prstGeom prst="roundRect">
              <a:avLst/>
            </a:prstGeom>
            <a:noFill/>
            <a:ln w="57150" cap="flat" cmpd="sng" algn="ctr">
              <a:solidFill>
                <a:srgbClr val="009AD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等腰三角形 11"/>
            <p:cNvSpPr/>
            <p:nvPr/>
          </p:nvSpPr>
          <p:spPr>
            <a:xfrm rot="5400000">
              <a:off x="1761087" y="1174998"/>
              <a:ext cx="357939" cy="156599"/>
            </a:xfrm>
            <a:prstGeom prst="triangle">
              <a:avLst/>
            </a:prstGeom>
            <a:solidFill>
              <a:srgbClr val="009AD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3" name="直接连接符 114"/>
            <p:cNvCxnSpPr/>
            <p:nvPr/>
          </p:nvCxnSpPr>
          <p:spPr>
            <a:xfrm>
              <a:off x="838215" y="1847864"/>
              <a:ext cx="901831" cy="0"/>
            </a:xfrm>
            <a:prstGeom prst="line">
              <a:avLst/>
            </a:prstGeom>
            <a:noFill/>
            <a:ln w="12700" cap="flat" cmpd="sng" algn="ctr">
              <a:solidFill>
                <a:srgbClr val="0062AC"/>
              </a:solidFill>
              <a:prstDash val="solid"/>
            </a:ln>
            <a:effectLst>
              <a:outerShdw dist="12700" dir="5400000" algn="t" rotWithShape="0">
                <a:srgbClr val="00B0F0"/>
              </a:outerShdw>
            </a:effectLst>
          </p:spPr>
        </p:cxnSp>
        <p:sp>
          <p:nvSpPr>
            <p:cNvPr id="14" name="TextBox 116"/>
            <p:cNvSpPr txBox="1"/>
            <p:nvPr/>
          </p:nvSpPr>
          <p:spPr>
            <a:xfrm>
              <a:off x="788822" y="1038931"/>
              <a:ext cx="938893"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endParaRPr kumimoji="0" lang="zh-CN" altLang="en-US" sz="2400" b="1" i="0" u="none" strike="noStrike" kern="0" cap="none" spc="0" normalizeH="0" baseline="0" noProof="0" dirty="0">
                <a:ln w="18415" cmpd="sng">
                  <a:noFill/>
                  <a:prstDash val="solid"/>
                </a:ln>
                <a:solidFill>
                  <a:sysClr val="window" lastClr="FFFFFF"/>
                </a:solidFill>
                <a:effectLst/>
                <a:uLnTx/>
                <a:uFillTx/>
                <a:latin typeface="Agency FB" pitchFamily="34" charset="0"/>
                <a:ea typeface="微软雅黑" pitchFamily="34" charset="-122"/>
              </a:endParaRPr>
            </a:p>
          </p:txBody>
        </p:sp>
        <p:sp>
          <p:nvSpPr>
            <p:cNvPr id="15" name="TextBox 128"/>
            <p:cNvSpPr txBox="1"/>
            <p:nvPr/>
          </p:nvSpPr>
          <p:spPr>
            <a:xfrm>
              <a:off x="2075802" y="892459"/>
              <a:ext cx="5553574" cy="157193"/>
            </a:xfrm>
            <a:prstGeom prst="rect">
              <a:avLst/>
            </a:prstGeom>
            <a:noFill/>
          </p:spPr>
          <p:txBody>
            <a:bodyPr wrap="square" rtlCol="0">
              <a:spAutoFit/>
            </a:bodyPr>
            <a:lstStyle/>
            <a:p>
              <a:pPr lvl="0">
                <a:defRPr/>
              </a:pPr>
              <a:endParaRPr kumimoji="0" lang="en-US" altLang="zh-CN" sz="2800" b="0" i="0" u="none" strike="noStrike" kern="0" cap="none" spc="0" normalizeH="0" baseline="0" noProof="0" dirty="0" smtClean="0">
                <a:ln>
                  <a:noFill/>
                </a:ln>
                <a:solidFill>
                  <a:sysClr val="windowText" lastClr="000000">
                    <a:lumMod val="65000"/>
                    <a:lumOff val="35000"/>
                  </a:sysClr>
                </a:solidFill>
                <a:effectLst/>
                <a:uLnTx/>
                <a:uFillTx/>
                <a:latin typeface="標楷體" panose="03000509000000000000" pitchFamily="65" charset="-120"/>
                <a:ea typeface="標楷體" panose="03000509000000000000" pitchFamily="65" charset="-120"/>
                <a:cs typeface="Arial" pitchFamily="34" charset="0"/>
              </a:endParaRPr>
            </a:p>
          </p:txBody>
        </p:sp>
      </p:grpSp>
      <p:sp>
        <p:nvSpPr>
          <p:cNvPr id="61" name="文字方塊 60"/>
          <p:cNvSpPr txBox="1"/>
          <p:nvPr/>
        </p:nvSpPr>
        <p:spPr>
          <a:xfrm>
            <a:off x="2283457" y="1412776"/>
            <a:ext cx="5528903" cy="584775"/>
          </a:xfrm>
          <a:prstGeom prst="rect">
            <a:avLst/>
          </a:prstGeom>
          <a:noFill/>
        </p:spPr>
        <p:txBody>
          <a:bodyPr wrap="square" rtlCol="0">
            <a:spAutoFit/>
          </a:bodyPr>
          <a:lstStyle/>
          <a:p>
            <a:pPr marL="342900" indent="-342900" algn="l">
              <a:buFont typeface="+mj-lt"/>
              <a:buAutoNum type="arabicPeriod"/>
            </a:pPr>
            <a:r>
              <a:rPr lang="zh-TW" altLang="en-US" sz="3200" dirty="0" smtClean="0">
                <a:latin typeface="標楷體" panose="03000509000000000000" pitchFamily="65" charset="-120"/>
                <a:ea typeface="標楷體" panose="03000509000000000000" pitchFamily="65" charset="-120"/>
              </a:rPr>
              <a:t>申辦信用卡</a:t>
            </a:r>
            <a:endParaRPr lang="en-US" altLang="zh-TW" sz="3200" dirty="0" smtClean="0">
              <a:latin typeface="標楷體" panose="03000509000000000000" pitchFamily="65" charset="-120"/>
              <a:ea typeface="標楷體" panose="03000509000000000000" pitchFamily="65" charset="-120"/>
            </a:endParaRPr>
          </a:p>
        </p:txBody>
      </p:sp>
      <p:sp>
        <p:nvSpPr>
          <p:cNvPr id="62" name="文字方塊 61"/>
          <p:cNvSpPr txBox="1"/>
          <p:nvPr/>
        </p:nvSpPr>
        <p:spPr>
          <a:xfrm>
            <a:off x="2281396" y="3336274"/>
            <a:ext cx="5528903" cy="584775"/>
          </a:xfrm>
          <a:prstGeom prst="rect">
            <a:avLst/>
          </a:prstGeom>
          <a:noFill/>
        </p:spPr>
        <p:txBody>
          <a:bodyPr wrap="square" rtlCol="0">
            <a:spAutoFit/>
          </a:bodyPr>
          <a:lstStyle/>
          <a:p>
            <a:pPr algn="l"/>
            <a:r>
              <a:rPr lang="en-US" altLang="zh-TW" sz="3200" dirty="0" smtClean="0">
                <a:latin typeface="標楷體" panose="03000509000000000000" pitchFamily="65" charset="-120"/>
                <a:ea typeface="標楷體" panose="03000509000000000000" pitchFamily="65" charset="-120"/>
              </a:rPr>
              <a:t>2.</a:t>
            </a:r>
            <a:r>
              <a:rPr lang="zh-TW" altLang="en-US" sz="3200" dirty="0" smtClean="0">
                <a:latin typeface="標楷體" panose="03000509000000000000" pitchFamily="65" charset="-120"/>
                <a:ea typeface="標楷體" panose="03000509000000000000" pitchFamily="65" charset="-120"/>
              </a:rPr>
              <a:t>線上信用卡開卡申請</a:t>
            </a:r>
            <a:endParaRPr lang="en-US" altLang="zh-TW" sz="3200" dirty="0">
              <a:latin typeface="標楷體" panose="03000509000000000000" pitchFamily="65" charset="-120"/>
              <a:ea typeface="標楷體" panose="03000509000000000000" pitchFamily="65" charset="-120"/>
            </a:endParaRPr>
          </a:p>
        </p:txBody>
      </p:sp>
      <p:sp>
        <p:nvSpPr>
          <p:cNvPr id="63" name="文字方塊 62"/>
          <p:cNvSpPr txBox="1"/>
          <p:nvPr/>
        </p:nvSpPr>
        <p:spPr>
          <a:xfrm>
            <a:off x="2283885" y="5214728"/>
            <a:ext cx="5528903" cy="584775"/>
          </a:xfrm>
          <a:prstGeom prst="rect">
            <a:avLst/>
          </a:prstGeom>
          <a:noFill/>
        </p:spPr>
        <p:txBody>
          <a:bodyPr wrap="square" rtlCol="0">
            <a:spAutoFit/>
          </a:bodyPr>
          <a:lstStyle/>
          <a:p>
            <a:pPr algn="l"/>
            <a:r>
              <a:rPr lang="en-US" altLang="zh-TW" sz="3200" dirty="0" smtClean="0">
                <a:latin typeface="標楷體" panose="03000509000000000000" pitchFamily="65" charset="-120"/>
                <a:ea typeface="標楷體" panose="03000509000000000000" pitchFamily="65" charset="-120"/>
              </a:rPr>
              <a:t>3.</a:t>
            </a:r>
            <a:r>
              <a:rPr lang="zh-TW" altLang="en-US" sz="3200" dirty="0">
                <a:latin typeface="標楷體" panose="03000509000000000000" pitchFamily="65" charset="-120"/>
                <a:ea typeface="標楷體" panose="03000509000000000000" pitchFamily="65" charset="-120"/>
              </a:rPr>
              <a:t>線上</a:t>
            </a:r>
            <a:r>
              <a:rPr lang="zh-TW" altLang="en-US" sz="3200" dirty="0" smtClean="0">
                <a:latin typeface="標楷體" panose="03000509000000000000" pitchFamily="65" charset="-120"/>
                <a:ea typeface="標楷體" panose="03000509000000000000" pitchFamily="65" charset="-120"/>
              </a:rPr>
              <a:t>信用卡掛失申請</a:t>
            </a:r>
            <a:endParaRPr lang="en-US"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38661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0-#ppt_w/2"/>
                                          </p:val>
                                        </p:tav>
                                        <p:tav tm="100000">
                                          <p:val>
                                            <p:strVal val="#ppt_x"/>
                                          </p:val>
                                        </p:tav>
                                      </p:tavLst>
                                    </p:anim>
                                    <p:anim calcmode="lin" valueType="num">
                                      <p:cBhvr additive="base">
                                        <p:cTn id="13"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0-#ppt_w/2"/>
                                          </p:val>
                                        </p:tav>
                                        <p:tav tm="100000">
                                          <p:val>
                                            <p:strVal val="#ppt_x"/>
                                          </p:val>
                                        </p:tav>
                                      </p:tavLst>
                                    </p:anim>
                                    <p:anim calcmode="lin" valueType="num">
                                      <p:cBhvr additive="base">
                                        <p:cTn id="25"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財富管理業務</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26</a:t>
            </a:fld>
            <a:endParaRPr lang="en-US" altLang="zh-TW"/>
          </a:p>
        </p:txBody>
      </p:sp>
      <p:grpSp>
        <p:nvGrpSpPr>
          <p:cNvPr id="5" name="群組 4"/>
          <p:cNvGrpSpPr/>
          <p:nvPr/>
        </p:nvGrpSpPr>
        <p:grpSpPr>
          <a:xfrm>
            <a:off x="799718" y="849313"/>
            <a:ext cx="7344817" cy="5957020"/>
            <a:chOff x="683567" y="783505"/>
            <a:chExt cx="7344817" cy="1789686"/>
          </a:xfrm>
        </p:grpSpPr>
        <p:sp>
          <p:nvSpPr>
            <p:cNvPr id="6" name="圆角矩形 107"/>
            <p:cNvSpPr/>
            <p:nvPr/>
          </p:nvSpPr>
          <p:spPr>
            <a:xfrm>
              <a:off x="691044" y="813360"/>
              <a:ext cx="7337340" cy="1692719"/>
            </a:xfrm>
            <a:prstGeom prst="roundRect">
              <a:avLst>
                <a:gd name="adj" fmla="val 11699"/>
              </a:avLst>
            </a:prstGeom>
            <a:solidFill>
              <a:sysClr val="window" lastClr="FFFFFF">
                <a:lumMod val="85000"/>
              </a:sysClr>
            </a:solidFill>
            <a:ln w="57150" cap="flat" cmpd="sng" algn="ctr">
              <a:solidFill>
                <a:sysClr val="window" lastClr="FFFFFF"/>
              </a:solidFill>
              <a:prstDash val="soli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圆角矩形 108"/>
            <p:cNvSpPr/>
            <p:nvPr/>
          </p:nvSpPr>
          <p:spPr>
            <a:xfrm>
              <a:off x="683568" y="873047"/>
              <a:ext cx="7272808" cy="1591155"/>
            </a:xfrm>
            <a:prstGeom prst="roundRect">
              <a:avLst>
                <a:gd name="adj" fmla="val 11699"/>
              </a:avLst>
            </a:prstGeom>
            <a:gradFill flip="none" rotWithShape="1">
              <a:gsLst>
                <a:gs pos="0">
                  <a:sysClr val="window" lastClr="FFFFFF"/>
                </a:gs>
                <a:gs pos="100000">
                  <a:sysClr val="window" lastClr="FFFFFF">
                    <a:lumMod val="95000"/>
                    <a:shade val="100000"/>
                    <a:satMod val="115000"/>
                  </a:sysClr>
                </a:gs>
              </a:gsLst>
              <a:path path="circle">
                <a:fillToRect l="50000" t="50000" r="50000" b="50000"/>
              </a:path>
              <a:tileRect/>
            </a:gradFill>
            <a:ln w="25400" cap="flat" cmpd="sng" algn="ctr">
              <a:noFill/>
              <a:prstDash val="solid"/>
            </a:ln>
            <a:effectLst>
              <a:outerShdw blurRad="50800" dist="38100" algn="l" rotWithShape="0">
                <a:prstClr val="black">
                  <a:alpha val="3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燕尾形 109"/>
            <p:cNvSpPr/>
            <p:nvPr/>
          </p:nvSpPr>
          <p:spPr>
            <a:xfrm>
              <a:off x="1727361" y="925036"/>
              <a:ext cx="439945" cy="659921"/>
            </a:xfrm>
            <a:prstGeom prst="chevron">
              <a:avLst>
                <a:gd name="adj" fmla="val 73506"/>
              </a:avLst>
            </a:prstGeom>
            <a:gradFill flip="none" rotWithShape="1">
              <a:gsLst>
                <a:gs pos="13000">
                  <a:srgbClr val="0070C0">
                    <a:shade val="30000"/>
                    <a:satMod val="115000"/>
                  </a:srgbClr>
                </a:gs>
                <a:gs pos="43000">
                  <a:srgbClr val="0070C0">
                    <a:shade val="67500"/>
                    <a:satMod val="115000"/>
                  </a:srgbClr>
                </a:gs>
                <a:gs pos="77000">
                  <a:srgbClr val="0089FA"/>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圆角矩形 110"/>
            <p:cNvSpPr/>
            <p:nvPr/>
          </p:nvSpPr>
          <p:spPr>
            <a:xfrm>
              <a:off x="683567" y="850618"/>
              <a:ext cx="1247587" cy="1655460"/>
            </a:xfrm>
            <a:prstGeom prst="roundRect">
              <a:avLst/>
            </a:prstGeom>
            <a:gradFill flip="none" rotWithShape="1">
              <a:gsLst>
                <a:gs pos="38000">
                  <a:srgbClr val="0070C0"/>
                </a:gs>
                <a:gs pos="89000">
                  <a:srgbClr val="0062AC"/>
                </a:gs>
                <a:gs pos="100000">
                  <a:srgbClr val="0070C0">
                    <a:shade val="100000"/>
                    <a:satMod val="115000"/>
                  </a:srgbClr>
                </a:gs>
              </a:gsLst>
              <a:path path="shape">
                <a:fillToRect l="50000" t="50000" r="50000" b="50000"/>
              </a:path>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椭圆 111"/>
            <p:cNvSpPr/>
            <p:nvPr/>
          </p:nvSpPr>
          <p:spPr>
            <a:xfrm>
              <a:off x="774687" y="783505"/>
              <a:ext cx="1029069" cy="1789686"/>
            </a:xfrm>
            <a:prstGeom prst="ellipse">
              <a:avLst/>
            </a:prstGeom>
            <a:gradFill flip="none" rotWithShape="1">
              <a:gsLst>
                <a:gs pos="0">
                  <a:srgbClr val="00ADEA"/>
                </a:gs>
                <a:gs pos="53000">
                  <a:srgbClr val="0070C0">
                    <a:alpha val="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圆角矩形 112"/>
            <p:cNvSpPr/>
            <p:nvPr/>
          </p:nvSpPr>
          <p:spPr>
            <a:xfrm>
              <a:off x="737306" y="880523"/>
              <a:ext cx="1096061" cy="1588347"/>
            </a:xfrm>
            <a:prstGeom prst="roundRect">
              <a:avLst/>
            </a:prstGeom>
            <a:noFill/>
            <a:ln w="57150" cap="flat" cmpd="sng" algn="ctr">
              <a:solidFill>
                <a:srgbClr val="009AD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等腰三角形 11"/>
            <p:cNvSpPr/>
            <p:nvPr/>
          </p:nvSpPr>
          <p:spPr>
            <a:xfrm rot="5400000">
              <a:off x="1761087" y="1174998"/>
              <a:ext cx="357939" cy="156599"/>
            </a:xfrm>
            <a:prstGeom prst="triangle">
              <a:avLst/>
            </a:prstGeom>
            <a:solidFill>
              <a:srgbClr val="009AD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3" name="直接连接符 114"/>
            <p:cNvCxnSpPr/>
            <p:nvPr/>
          </p:nvCxnSpPr>
          <p:spPr>
            <a:xfrm>
              <a:off x="838215" y="1847864"/>
              <a:ext cx="901831" cy="0"/>
            </a:xfrm>
            <a:prstGeom prst="line">
              <a:avLst/>
            </a:prstGeom>
            <a:noFill/>
            <a:ln w="12700" cap="flat" cmpd="sng" algn="ctr">
              <a:solidFill>
                <a:srgbClr val="0062AC"/>
              </a:solidFill>
              <a:prstDash val="solid"/>
            </a:ln>
            <a:effectLst>
              <a:outerShdw dist="12700" dir="5400000" algn="t" rotWithShape="0">
                <a:srgbClr val="00B0F0"/>
              </a:outerShdw>
            </a:effectLst>
          </p:spPr>
        </p:cxnSp>
        <p:sp>
          <p:nvSpPr>
            <p:cNvPr id="14" name="TextBox 116"/>
            <p:cNvSpPr txBox="1"/>
            <p:nvPr/>
          </p:nvSpPr>
          <p:spPr>
            <a:xfrm>
              <a:off x="788822" y="1038931"/>
              <a:ext cx="938893"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endParaRPr kumimoji="0" lang="zh-CN" altLang="en-US" sz="2400" b="1" i="0" u="none" strike="noStrike" kern="0" cap="none" spc="0" normalizeH="0" baseline="0" noProof="0" dirty="0">
                <a:ln w="18415" cmpd="sng">
                  <a:noFill/>
                  <a:prstDash val="solid"/>
                </a:ln>
                <a:solidFill>
                  <a:sysClr val="window" lastClr="FFFFFF"/>
                </a:solidFill>
                <a:effectLst/>
                <a:uLnTx/>
                <a:uFillTx/>
                <a:latin typeface="Agency FB" pitchFamily="34" charset="0"/>
                <a:ea typeface="微软雅黑" pitchFamily="34" charset="-122"/>
              </a:endParaRPr>
            </a:p>
          </p:txBody>
        </p:sp>
        <p:sp>
          <p:nvSpPr>
            <p:cNvPr id="15" name="TextBox 128"/>
            <p:cNvSpPr txBox="1"/>
            <p:nvPr/>
          </p:nvSpPr>
          <p:spPr>
            <a:xfrm>
              <a:off x="2075802" y="892459"/>
              <a:ext cx="5553574" cy="157193"/>
            </a:xfrm>
            <a:prstGeom prst="rect">
              <a:avLst/>
            </a:prstGeom>
            <a:noFill/>
          </p:spPr>
          <p:txBody>
            <a:bodyPr wrap="square" rtlCol="0">
              <a:spAutoFit/>
            </a:bodyPr>
            <a:lstStyle/>
            <a:p>
              <a:pPr lvl="0">
                <a:defRPr/>
              </a:pPr>
              <a:endParaRPr kumimoji="0" lang="en-US" altLang="zh-CN" sz="2800" b="0" i="0" u="none" strike="noStrike" kern="0" cap="none" spc="0" normalizeH="0" baseline="0" noProof="0" dirty="0" smtClean="0">
                <a:ln>
                  <a:noFill/>
                </a:ln>
                <a:solidFill>
                  <a:sysClr val="windowText" lastClr="000000">
                    <a:lumMod val="65000"/>
                    <a:lumOff val="35000"/>
                  </a:sysClr>
                </a:solidFill>
                <a:effectLst/>
                <a:uLnTx/>
                <a:uFillTx/>
                <a:latin typeface="標楷體" panose="03000509000000000000" pitchFamily="65" charset="-120"/>
                <a:ea typeface="標楷體" panose="03000509000000000000" pitchFamily="65" charset="-120"/>
                <a:cs typeface="Arial" pitchFamily="34" charset="0"/>
              </a:endParaRPr>
            </a:p>
          </p:txBody>
        </p:sp>
      </p:grpSp>
      <p:sp>
        <p:nvSpPr>
          <p:cNvPr id="61" name="文字方塊 60"/>
          <p:cNvSpPr txBox="1"/>
          <p:nvPr/>
        </p:nvSpPr>
        <p:spPr>
          <a:xfrm>
            <a:off x="2283457" y="1412776"/>
            <a:ext cx="5528903" cy="584775"/>
          </a:xfrm>
          <a:prstGeom prst="rect">
            <a:avLst/>
          </a:prstGeom>
          <a:noFill/>
        </p:spPr>
        <p:txBody>
          <a:bodyPr wrap="square" rtlCol="0">
            <a:spAutoFit/>
          </a:bodyPr>
          <a:lstStyle/>
          <a:p>
            <a:pPr marL="342900" indent="-342900" algn="l">
              <a:buFont typeface="+mj-lt"/>
              <a:buAutoNum type="arabicPeriod"/>
            </a:pPr>
            <a:r>
              <a:rPr lang="zh-TW" altLang="en-US" sz="3200" dirty="0" smtClean="0">
                <a:latin typeface="標楷體" panose="03000509000000000000" pitchFamily="65" charset="-120"/>
                <a:ea typeface="標楷體" panose="03000509000000000000" pitchFamily="65" charset="-120"/>
              </a:rPr>
              <a:t>信託開戶</a:t>
            </a:r>
            <a:endParaRPr lang="en-US" altLang="zh-TW" sz="3200" dirty="0" smtClean="0">
              <a:latin typeface="標楷體" panose="03000509000000000000" pitchFamily="65" charset="-120"/>
              <a:ea typeface="標楷體" panose="03000509000000000000" pitchFamily="65" charset="-120"/>
            </a:endParaRPr>
          </a:p>
        </p:txBody>
      </p:sp>
      <p:sp>
        <p:nvSpPr>
          <p:cNvPr id="62" name="文字方塊 61"/>
          <p:cNvSpPr txBox="1"/>
          <p:nvPr/>
        </p:nvSpPr>
        <p:spPr>
          <a:xfrm>
            <a:off x="2297380" y="3181042"/>
            <a:ext cx="5528903" cy="584775"/>
          </a:xfrm>
          <a:prstGeom prst="rect">
            <a:avLst/>
          </a:prstGeom>
          <a:noFill/>
        </p:spPr>
        <p:txBody>
          <a:bodyPr wrap="square" rtlCol="0">
            <a:spAutoFit/>
          </a:bodyPr>
          <a:lstStyle/>
          <a:p>
            <a:pPr algn="l"/>
            <a:r>
              <a:rPr lang="en-US" altLang="zh-TW" sz="3200" dirty="0" smtClean="0">
                <a:latin typeface="標楷體" panose="03000509000000000000" pitchFamily="65" charset="-120"/>
                <a:ea typeface="標楷體" panose="03000509000000000000" pitchFamily="65" charset="-120"/>
              </a:rPr>
              <a:t>2.</a:t>
            </a:r>
            <a:r>
              <a:rPr lang="zh-TW" altLang="en-US" sz="3200" dirty="0" smtClean="0">
                <a:latin typeface="標楷體" panose="03000509000000000000" pitchFamily="65" charset="-120"/>
                <a:ea typeface="標楷體" panose="03000509000000000000" pitchFamily="65" charset="-120"/>
              </a:rPr>
              <a:t>認識客戶作業</a:t>
            </a:r>
            <a:r>
              <a:rPr lang="en-US" altLang="zh-TW" sz="3200" dirty="0" smtClean="0">
                <a:latin typeface="標楷體" panose="03000509000000000000" pitchFamily="65" charset="-120"/>
                <a:ea typeface="標楷體" panose="03000509000000000000" pitchFamily="65" charset="-120"/>
              </a:rPr>
              <a:t>(KYC)</a:t>
            </a:r>
            <a:endParaRPr lang="en-US" altLang="zh-TW" sz="3200" dirty="0">
              <a:latin typeface="標楷體" panose="03000509000000000000" pitchFamily="65" charset="-120"/>
              <a:ea typeface="標楷體" panose="03000509000000000000" pitchFamily="65" charset="-120"/>
            </a:endParaRPr>
          </a:p>
        </p:txBody>
      </p:sp>
      <p:sp>
        <p:nvSpPr>
          <p:cNvPr id="63" name="文字方塊 62"/>
          <p:cNvSpPr txBox="1"/>
          <p:nvPr/>
        </p:nvSpPr>
        <p:spPr>
          <a:xfrm>
            <a:off x="2283885" y="5214728"/>
            <a:ext cx="5528903" cy="584775"/>
          </a:xfrm>
          <a:prstGeom prst="rect">
            <a:avLst/>
          </a:prstGeom>
          <a:noFill/>
        </p:spPr>
        <p:txBody>
          <a:bodyPr wrap="square" rtlCol="0">
            <a:spAutoFit/>
          </a:bodyPr>
          <a:lstStyle/>
          <a:p>
            <a:pPr algn="l"/>
            <a:r>
              <a:rPr lang="en-US" altLang="zh-TW" sz="3200" dirty="0" smtClean="0">
                <a:latin typeface="標楷體" panose="03000509000000000000" pitchFamily="65" charset="-120"/>
                <a:ea typeface="標楷體" panose="03000509000000000000" pitchFamily="65" charset="-120"/>
              </a:rPr>
              <a:t>3.</a:t>
            </a:r>
            <a:r>
              <a:rPr lang="zh-TW" altLang="en-US" sz="3200" dirty="0" smtClean="0">
                <a:latin typeface="標楷體" panose="03000509000000000000" pitchFamily="65" charset="-120"/>
                <a:ea typeface="標楷體" panose="03000509000000000000" pitchFamily="65" charset="-120"/>
              </a:rPr>
              <a:t>客戶線上同意共同行銷</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1554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0-#ppt_w/2"/>
                                          </p:val>
                                        </p:tav>
                                        <p:tav tm="100000">
                                          <p:val>
                                            <p:strVal val="#ppt_x"/>
                                          </p:val>
                                        </p:tav>
                                      </p:tavLst>
                                    </p:anim>
                                    <p:anim calcmode="lin" valueType="num">
                                      <p:cBhvr additive="base">
                                        <p:cTn id="13"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0-#ppt_w/2"/>
                                          </p:val>
                                        </p:tav>
                                        <p:tav tm="100000">
                                          <p:val>
                                            <p:strVal val="#ppt_x"/>
                                          </p:val>
                                        </p:tav>
                                      </p:tavLst>
                                    </p:anim>
                                    <p:anim calcmode="lin" valueType="num">
                                      <p:cBhvr additive="base">
                                        <p:cTn id="25"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四、消費性貸款簡介─就學貸款</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27</a:t>
            </a:fld>
            <a:endParaRPr lang="en-US" altLang="zh-TW"/>
          </a:p>
        </p:txBody>
      </p:sp>
      <p:grpSp>
        <p:nvGrpSpPr>
          <p:cNvPr id="7" name="群組 6"/>
          <p:cNvGrpSpPr/>
          <p:nvPr/>
        </p:nvGrpSpPr>
        <p:grpSpPr>
          <a:xfrm>
            <a:off x="591043" y="1412776"/>
            <a:ext cx="7514731" cy="1131975"/>
            <a:chOff x="591043" y="1412776"/>
            <a:chExt cx="7514731" cy="1131975"/>
          </a:xfrm>
        </p:grpSpPr>
        <p:grpSp>
          <p:nvGrpSpPr>
            <p:cNvPr id="8" name="群組 7"/>
            <p:cNvGrpSpPr/>
            <p:nvPr/>
          </p:nvGrpSpPr>
          <p:grpSpPr>
            <a:xfrm>
              <a:off x="617046" y="1412776"/>
              <a:ext cx="7488728" cy="1045271"/>
              <a:chOff x="603250" y="2266950"/>
              <a:chExt cx="3657600" cy="688975"/>
            </a:xfrm>
          </p:grpSpPr>
          <p:grpSp>
            <p:nvGrpSpPr>
              <p:cNvPr id="10" name="Group 45"/>
              <p:cNvGrpSpPr>
                <a:grpSpLocks/>
              </p:cNvGrpSpPr>
              <p:nvPr/>
            </p:nvGrpSpPr>
            <p:grpSpPr bwMode="auto">
              <a:xfrm>
                <a:off x="603250" y="2266950"/>
                <a:ext cx="3657600" cy="688975"/>
                <a:chOff x="720" y="1392"/>
                <a:chExt cx="4058" cy="480"/>
              </a:xfrm>
            </p:grpSpPr>
            <p:sp>
              <p:nvSpPr>
                <p:cNvPr id="12" name="AutoShape 46"/>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3" name="Group 47"/>
                <p:cNvGrpSpPr>
                  <a:grpSpLocks/>
                </p:cNvGrpSpPr>
                <p:nvPr/>
              </p:nvGrpSpPr>
              <p:grpSpPr bwMode="auto">
                <a:xfrm>
                  <a:off x="730" y="1407"/>
                  <a:ext cx="4043" cy="444"/>
                  <a:chOff x="744" y="1407"/>
                  <a:chExt cx="3988" cy="444"/>
                </a:xfrm>
              </p:grpSpPr>
              <p:sp>
                <p:nvSpPr>
                  <p:cNvPr id="14" name="AutoShape 48"/>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 name="AutoShape 49"/>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11" name="Text Box 60"/>
              <p:cNvSpPr txBox="1">
                <a:spLocks noChangeArrowheads="1"/>
              </p:cNvSpPr>
              <p:nvPr/>
            </p:nvSpPr>
            <p:spPr bwMode="black">
              <a:xfrm>
                <a:off x="1368425" y="2371725"/>
                <a:ext cx="2749118" cy="30430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TW" altLang="en-US" sz="2400" dirty="0" smtClean="0">
                    <a:solidFill>
                      <a:schemeClr val="bg1"/>
                    </a:solidFill>
                    <a:latin typeface="標楷體" panose="03000509000000000000" pitchFamily="65" charset="-120"/>
                    <a:ea typeface="標楷體" panose="03000509000000000000" pitchFamily="65" charset="-120"/>
                  </a:rPr>
                  <a:t>申請</a:t>
                </a:r>
                <a:r>
                  <a:rPr lang="zh-TW" altLang="en-US" sz="2400" dirty="0">
                    <a:solidFill>
                      <a:schemeClr val="bg1"/>
                    </a:solidFill>
                    <a:latin typeface="標楷體" panose="03000509000000000000" pitchFamily="65" charset="-120"/>
                    <a:ea typeface="標楷體" panose="03000509000000000000" pitchFamily="65" charset="-120"/>
                  </a:rPr>
                  <a:t>就學貸款之資格及條件為何</a:t>
                </a:r>
                <a:r>
                  <a:rPr lang="zh-TW" altLang="en-US" sz="2400" dirty="0" smtClean="0">
                    <a:solidFill>
                      <a:schemeClr val="bg1"/>
                    </a:solidFill>
                    <a:latin typeface="標楷體" panose="03000509000000000000" pitchFamily="65" charset="-120"/>
                    <a:ea typeface="標楷體" panose="03000509000000000000" pitchFamily="65" charset="-120"/>
                  </a:rPr>
                  <a:t>？</a:t>
                </a:r>
                <a:endParaRPr lang="en-US" altLang="zh-TW" sz="2400" b="1" dirty="0">
                  <a:solidFill>
                    <a:schemeClr val="bg1"/>
                  </a:solidFill>
                  <a:latin typeface="標楷體" panose="03000509000000000000" pitchFamily="65" charset="-120"/>
                  <a:ea typeface="標楷體" panose="03000509000000000000" pitchFamily="65" charset="-120"/>
                </a:endParaRPr>
              </a:p>
            </p:txBody>
          </p:sp>
        </p:grpSp>
        <p:pic>
          <p:nvPicPr>
            <p:cNvPr id="9" name="Picture 65"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91043" y="1497073"/>
              <a:ext cx="1179866" cy="10476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群組 15"/>
          <p:cNvGrpSpPr/>
          <p:nvPr/>
        </p:nvGrpSpPr>
        <p:grpSpPr>
          <a:xfrm>
            <a:off x="590077" y="2642444"/>
            <a:ext cx="7515697" cy="1839676"/>
            <a:chOff x="590077" y="2642444"/>
            <a:chExt cx="7515697" cy="1839676"/>
          </a:xfrm>
        </p:grpSpPr>
        <p:grpSp>
          <p:nvGrpSpPr>
            <p:cNvPr id="17" name="Group 50"/>
            <p:cNvGrpSpPr>
              <a:grpSpLocks/>
            </p:cNvGrpSpPr>
            <p:nvPr/>
          </p:nvGrpSpPr>
          <p:grpSpPr bwMode="auto">
            <a:xfrm>
              <a:off x="607819" y="2642444"/>
              <a:ext cx="7497955" cy="1234726"/>
              <a:chOff x="715" y="1407"/>
              <a:chExt cx="4063" cy="567"/>
            </a:xfrm>
          </p:grpSpPr>
          <p:sp>
            <p:nvSpPr>
              <p:cNvPr id="20" name="AutoShape 51"/>
              <p:cNvSpPr>
                <a:spLocks noChangeArrowheads="1"/>
              </p:cNvSpPr>
              <p:nvPr/>
            </p:nvSpPr>
            <p:spPr bwMode="gray">
              <a:xfrm>
                <a:off x="715" y="1410"/>
                <a:ext cx="4058" cy="561"/>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1" name="Group 52"/>
              <p:cNvGrpSpPr>
                <a:grpSpLocks/>
              </p:cNvGrpSpPr>
              <p:nvPr/>
            </p:nvGrpSpPr>
            <p:grpSpPr bwMode="auto">
              <a:xfrm>
                <a:off x="730" y="1407"/>
                <a:ext cx="4048" cy="567"/>
                <a:chOff x="744" y="1407"/>
                <a:chExt cx="3993" cy="567"/>
              </a:xfrm>
            </p:grpSpPr>
            <p:sp>
              <p:nvSpPr>
                <p:cNvPr id="22" name="AutoShape 53"/>
                <p:cNvSpPr>
                  <a:spLocks noChangeArrowheads="1"/>
                </p:cNvSpPr>
                <p:nvPr/>
              </p:nvSpPr>
              <p:spPr bwMode="gray">
                <a:xfrm>
                  <a:off x="744" y="1912"/>
                  <a:ext cx="3993" cy="62"/>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 name="AutoShape 54"/>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18" name="Text Box 61"/>
            <p:cNvSpPr txBox="1">
              <a:spLocks noChangeArrowheads="1"/>
            </p:cNvSpPr>
            <p:nvPr/>
          </p:nvSpPr>
          <p:spPr bwMode="black">
            <a:xfrm>
              <a:off x="2199951" y="2727794"/>
              <a:ext cx="554040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TW" altLang="en-US" sz="2400" dirty="0">
                  <a:solidFill>
                    <a:schemeClr val="bg1"/>
                  </a:solidFill>
                  <a:latin typeface="標楷體" panose="03000509000000000000" pitchFamily="65" charset="-120"/>
                  <a:ea typeface="標楷體" panose="03000509000000000000" pitchFamily="65" charset="-120"/>
                </a:rPr>
                <a:t>申辦期間：上學期，每年</a:t>
              </a:r>
              <a:r>
                <a:rPr lang="en-US" altLang="zh-TW" sz="2400" dirty="0">
                  <a:solidFill>
                    <a:schemeClr val="bg1"/>
                  </a:solidFill>
                  <a:latin typeface="標楷體" panose="03000509000000000000" pitchFamily="65" charset="-120"/>
                  <a:ea typeface="標楷體" panose="03000509000000000000" pitchFamily="65" charset="-120"/>
                </a:rPr>
                <a:t>8</a:t>
              </a:r>
              <a:r>
                <a:rPr lang="zh-TW" altLang="en-US" sz="2400" dirty="0">
                  <a:solidFill>
                    <a:schemeClr val="bg1"/>
                  </a:solidFill>
                  <a:latin typeface="標楷體" panose="03000509000000000000" pitchFamily="65" charset="-120"/>
                  <a:ea typeface="標楷體" panose="03000509000000000000" pitchFamily="65" charset="-120"/>
                </a:rPr>
                <a:t>月</a:t>
              </a:r>
              <a:r>
                <a:rPr lang="en-US" altLang="zh-TW" sz="2400" dirty="0">
                  <a:solidFill>
                    <a:schemeClr val="bg1"/>
                  </a:solidFill>
                  <a:latin typeface="標楷體" panose="03000509000000000000" pitchFamily="65" charset="-120"/>
                  <a:ea typeface="標楷體" panose="03000509000000000000" pitchFamily="65" charset="-120"/>
                </a:rPr>
                <a:t>1</a:t>
              </a:r>
              <a:r>
                <a:rPr lang="zh-TW" altLang="en-US" sz="2400" dirty="0">
                  <a:solidFill>
                    <a:schemeClr val="bg1"/>
                  </a:solidFill>
                  <a:latin typeface="標楷體" panose="03000509000000000000" pitchFamily="65" charset="-120"/>
                  <a:ea typeface="標楷體" panose="03000509000000000000" pitchFamily="65" charset="-120"/>
                </a:rPr>
                <a:t>日起至</a:t>
              </a:r>
              <a:r>
                <a:rPr lang="en-US" altLang="zh-TW" sz="2400" dirty="0">
                  <a:solidFill>
                    <a:schemeClr val="bg1"/>
                  </a:solidFill>
                  <a:latin typeface="標楷體" panose="03000509000000000000" pitchFamily="65" charset="-120"/>
                  <a:ea typeface="標楷體" panose="03000509000000000000" pitchFamily="65" charset="-120"/>
                </a:rPr>
                <a:t>9</a:t>
              </a:r>
              <a:r>
                <a:rPr lang="zh-TW" altLang="en-US" sz="2400" dirty="0">
                  <a:solidFill>
                    <a:schemeClr val="bg1"/>
                  </a:solidFill>
                  <a:latin typeface="標楷體" panose="03000509000000000000" pitchFamily="65" charset="-120"/>
                  <a:ea typeface="標楷體" panose="03000509000000000000" pitchFamily="65" charset="-120"/>
                </a:rPr>
                <a:t>月</a:t>
              </a:r>
              <a:r>
                <a:rPr lang="en-US" altLang="zh-TW" sz="2400" dirty="0">
                  <a:solidFill>
                    <a:schemeClr val="bg1"/>
                  </a:solidFill>
                  <a:latin typeface="標楷體" panose="03000509000000000000" pitchFamily="65" charset="-120"/>
                  <a:ea typeface="標楷體" panose="03000509000000000000" pitchFamily="65" charset="-120"/>
                </a:rPr>
                <a:t>30</a:t>
              </a:r>
              <a:r>
                <a:rPr lang="zh-TW" altLang="en-US" sz="2400" dirty="0">
                  <a:solidFill>
                    <a:schemeClr val="bg1"/>
                  </a:solidFill>
                  <a:latin typeface="標楷體" panose="03000509000000000000" pitchFamily="65" charset="-120"/>
                  <a:ea typeface="標楷體" panose="03000509000000000000" pitchFamily="65" charset="-120"/>
                </a:rPr>
                <a:t>日止</a:t>
              </a:r>
              <a:r>
                <a:rPr lang="zh-TW" altLang="en-US" sz="2400" dirty="0" smtClean="0">
                  <a:solidFill>
                    <a:schemeClr val="bg1"/>
                  </a:solidFill>
                  <a:latin typeface="標楷體" panose="03000509000000000000" pitchFamily="65" charset="-120"/>
                  <a:ea typeface="標楷體" panose="03000509000000000000" pitchFamily="65" charset="-120"/>
                </a:rPr>
                <a:t>。下</a:t>
              </a:r>
              <a:r>
                <a:rPr lang="zh-TW" altLang="en-US" sz="2400" dirty="0">
                  <a:solidFill>
                    <a:schemeClr val="bg1"/>
                  </a:solidFill>
                  <a:latin typeface="標楷體" panose="03000509000000000000" pitchFamily="65" charset="-120"/>
                  <a:ea typeface="標楷體" panose="03000509000000000000" pitchFamily="65" charset="-120"/>
                </a:rPr>
                <a:t>學期，每年</a:t>
              </a:r>
              <a:r>
                <a:rPr lang="en-US" altLang="zh-TW" sz="2400" dirty="0">
                  <a:solidFill>
                    <a:schemeClr val="bg1"/>
                  </a:solidFill>
                  <a:latin typeface="標楷體" panose="03000509000000000000" pitchFamily="65" charset="-120"/>
                  <a:ea typeface="標楷體" panose="03000509000000000000" pitchFamily="65" charset="-120"/>
                </a:rPr>
                <a:t>1</a:t>
              </a:r>
              <a:r>
                <a:rPr lang="zh-TW" altLang="en-US" sz="2400" dirty="0">
                  <a:solidFill>
                    <a:schemeClr val="bg1"/>
                  </a:solidFill>
                  <a:latin typeface="標楷體" panose="03000509000000000000" pitchFamily="65" charset="-120"/>
                  <a:ea typeface="標楷體" panose="03000509000000000000" pitchFamily="65" charset="-120"/>
                </a:rPr>
                <a:t>月</a:t>
              </a:r>
              <a:r>
                <a:rPr lang="en-US" altLang="zh-TW" sz="2400" dirty="0">
                  <a:solidFill>
                    <a:schemeClr val="bg1"/>
                  </a:solidFill>
                  <a:latin typeface="標楷體" panose="03000509000000000000" pitchFamily="65" charset="-120"/>
                  <a:ea typeface="標楷體" panose="03000509000000000000" pitchFamily="65" charset="-120"/>
                </a:rPr>
                <a:t>15</a:t>
              </a:r>
              <a:r>
                <a:rPr lang="zh-TW" altLang="en-US" sz="2400" dirty="0">
                  <a:solidFill>
                    <a:schemeClr val="bg1"/>
                  </a:solidFill>
                  <a:latin typeface="標楷體" panose="03000509000000000000" pitchFamily="65" charset="-120"/>
                  <a:ea typeface="標楷體" panose="03000509000000000000" pitchFamily="65" charset="-120"/>
                </a:rPr>
                <a:t>日起至</a:t>
              </a:r>
              <a:r>
                <a:rPr lang="en-US" altLang="zh-TW" sz="2400" dirty="0">
                  <a:solidFill>
                    <a:schemeClr val="bg1"/>
                  </a:solidFill>
                  <a:latin typeface="標楷體" panose="03000509000000000000" pitchFamily="65" charset="-120"/>
                  <a:ea typeface="標楷體" panose="03000509000000000000" pitchFamily="65" charset="-120"/>
                </a:rPr>
                <a:t>2</a:t>
              </a:r>
              <a:r>
                <a:rPr lang="zh-TW" altLang="en-US" sz="2400" dirty="0">
                  <a:solidFill>
                    <a:schemeClr val="bg1"/>
                  </a:solidFill>
                  <a:latin typeface="標楷體" panose="03000509000000000000" pitchFamily="65" charset="-120"/>
                  <a:ea typeface="標楷體" panose="03000509000000000000" pitchFamily="65" charset="-120"/>
                </a:rPr>
                <a:t>月底止。</a:t>
              </a:r>
              <a:endParaRPr lang="zh-TW" altLang="zh-TW" sz="2400" dirty="0">
                <a:solidFill>
                  <a:schemeClr val="bg1"/>
                </a:solidFill>
                <a:latin typeface="標楷體" panose="03000509000000000000" pitchFamily="65" charset="-120"/>
                <a:ea typeface="標楷體" panose="03000509000000000000" pitchFamily="65" charset="-120"/>
              </a:endParaRPr>
            </a:p>
            <a:p>
              <a:pPr>
                <a:spcBef>
                  <a:spcPct val="50000"/>
                </a:spcBef>
              </a:pPr>
              <a:endParaRPr lang="en-US" altLang="zh-TW" sz="2400" b="1" dirty="0">
                <a:latin typeface="Calibri" panose="020F0502020204030204" pitchFamily="34" charset="0"/>
                <a:ea typeface="新細明體" panose="02020500000000000000" pitchFamily="18" charset="-120"/>
              </a:endParaRPr>
            </a:p>
          </p:txBody>
        </p:sp>
        <p:pic>
          <p:nvPicPr>
            <p:cNvPr id="19" name="Picture 66"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90077" y="2695279"/>
              <a:ext cx="1179864" cy="1047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群組 23"/>
          <p:cNvGrpSpPr/>
          <p:nvPr/>
        </p:nvGrpSpPr>
        <p:grpSpPr>
          <a:xfrm>
            <a:off x="635500" y="3994256"/>
            <a:ext cx="7514731" cy="1146426"/>
            <a:chOff x="591043" y="3794742"/>
            <a:chExt cx="7514731" cy="1146426"/>
          </a:xfrm>
        </p:grpSpPr>
        <p:grpSp>
          <p:nvGrpSpPr>
            <p:cNvPr id="25" name="Group 55"/>
            <p:cNvGrpSpPr>
              <a:grpSpLocks/>
            </p:cNvGrpSpPr>
            <p:nvPr/>
          </p:nvGrpSpPr>
          <p:grpSpPr bwMode="auto">
            <a:xfrm>
              <a:off x="617046" y="3794742"/>
              <a:ext cx="7488728" cy="1045271"/>
              <a:chOff x="720" y="1392"/>
              <a:chExt cx="4058" cy="480"/>
            </a:xfrm>
          </p:grpSpPr>
          <p:sp>
            <p:nvSpPr>
              <p:cNvPr id="28" name="AutoShape 56"/>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9" name="Group 57"/>
              <p:cNvGrpSpPr>
                <a:grpSpLocks/>
              </p:cNvGrpSpPr>
              <p:nvPr/>
            </p:nvGrpSpPr>
            <p:grpSpPr bwMode="auto">
              <a:xfrm>
                <a:off x="730" y="1407"/>
                <a:ext cx="4043" cy="444"/>
                <a:chOff x="744" y="1407"/>
                <a:chExt cx="3988" cy="444"/>
              </a:xfrm>
            </p:grpSpPr>
            <p:sp>
              <p:nvSpPr>
                <p:cNvPr id="30" name="AutoShape 58"/>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 name="AutoShape 59"/>
                <p:cNvSpPr>
                  <a:spLocks noChangeArrowheads="1"/>
                </p:cNvSpPr>
                <p:nvPr/>
              </p:nvSpPr>
              <p:spPr bwMode="gray">
                <a:xfrm>
                  <a:off x="744" y="1407"/>
                  <a:ext cx="3988" cy="115"/>
                </a:xfrm>
                <a:prstGeom prst="roundRect">
                  <a:avLst>
                    <a:gd name="adj" fmla="val 50000"/>
                  </a:avLst>
                </a:prstGeom>
                <a:gradFill rotWithShape="1">
                  <a:gsLst>
                    <a:gs pos="0">
                      <a:schemeClr val="folHlink">
                        <a:gamma/>
                        <a:tint val="22353"/>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26" name="Text Box 62"/>
            <p:cNvSpPr txBox="1">
              <a:spLocks noChangeArrowheads="1"/>
            </p:cNvSpPr>
            <p:nvPr/>
          </p:nvSpPr>
          <p:spPr bwMode="black">
            <a:xfrm>
              <a:off x="2203200" y="3910348"/>
              <a:ext cx="560916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TW" altLang="en-US" sz="2400" dirty="0" smtClean="0">
                  <a:solidFill>
                    <a:schemeClr val="bg1"/>
                  </a:solidFill>
                  <a:latin typeface="標楷體" panose="03000509000000000000" pitchFamily="65" charset="-120"/>
                  <a:ea typeface="標楷體" panose="03000509000000000000" pitchFamily="65" charset="-120"/>
                </a:rPr>
                <a:t>就學</a:t>
              </a:r>
              <a:r>
                <a:rPr lang="zh-TW" altLang="en-US" sz="2400" dirty="0">
                  <a:solidFill>
                    <a:schemeClr val="bg1"/>
                  </a:solidFill>
                  <a:latin typeface="標楷體" panose="03000509000000000000" pitchFamily="65" charset="-120"/>
                  <a:ea typeface="標楷體" panose="03000509000000000000" pitchFamily="65" charset="-120"/>
                </a:rPr>
                <a:t>貸款之還款方式有幾種</a:t>
              </a:r>
              <a:r>
                <a:rPr lang="zh-TW" altLang="en-US" sz="2400" dirty="0" smtClean="0">
                  <a:solidFill>
                    <a:schemeClr val="bg1"/>
                  </a:solidFill>
                  <a:latin typeface="標楷體" panose="03000509000000000000" pitchFamily="65" charset="-120"/>
                  <a:ea typeface="標楷體" panose="03000509000000000000" pitchFamily="65" charset="-120"/>
                </a:rPr>
                <a:t>？</a:t>
              </a:r>
              <a:endParaRPr lang="zh-TW" altLang="zh-TW" sz="2400" dirty="0">
                <a:solidFill>
                  <a:schemeClr val="bg1"/>
                </a:solidFill>
                <a:latin typeface="標楷體" panose="03000509000000000000" pitchFamily="65" charset="-120"/>
                <a:ea typeface="標楷體" panose="03000509000000000000" pitchFamily="65" charset="-120"/>
              </a:endParaRPr>
            </a:p>
            <a:p>
              <a:pPr>
                <a:spcBef>
                  <a:spcPct val="50000"/>
                </a:spcBef>
              </a:pPr>
              <a:endParaRPr lang="en-US" altLang="zh-TW" sz="2400" b="1" dirty="0">
                <a:latin typeface="Calibri" panose="020F0502020204030204" pitchFamily="34" charset="0"/>
                <a:ea typeface="新細明體" panose="02020500000000000000" pitchFamily="18" charset="-120"/>
              </a:endParaRPr>
            </a:p>
          </p:txBody>
        </p:sp>
        <p:pic>
          <p:nvPicPr>
            <p:cNvPr id="27" name="Picture 67"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91043" y="3893488"/>
              <a:ext cx="1179866" cy="10476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08842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四、消費性貸款簡介─青年創業貸款</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28</a:t>
            </a:fld>
            <a:endParaRPr lang="en-US" altLang="zh-TW"/>
          </a:p>
        </p:txBody>
      </p:sp>
      <p:grpSp>
        <p:nvGrpSpPr>
          <p:cNvPr id="7" name="群組 6"/>
          <p:cNvGrpSpPr/>
          <p:nvPr/>
        </p:nvGrpSpPr>
        <p:grpSpPr>
          <a:xfrm>
            <a:off x="591043" y="1412776"/>
            <a:ext cx="7514731" cy="1131975"/>
            <a:chOff x="591043" y="1412776"/>
            <a:chExt cx="7514731" cy="1131975"/>
          </a:xfrm>
        </p:grpSpPr>
        <p:grpSp>
          <p:nvGrpSpPr>
            <p:cNvPr id="8" name="群組 7"/>
            <p:cNvGrpSpPr/>
            <p:nvPr/>
          </p:nvGrpSpPr>
          <p:grpSpPr>
            <a:xfrm>
              <a:off x="617046" y="1412776"/>
              <a:ext cx="7488728" cy="1045271"/>
              <a:chOff x="603250" y="2266950"/>
              <a:chExt cx="3657600" cy="688975"/>
            </a:xfrm>
          </p:grpSpPr>
          <p:grpSp>
            <p:nvGrpSpPr>
              <p:cNvPr id="10" name="Group 45"/>
              <p:cNvGrpSpPr>
                <a:grpSpLocks/>
              </p:cNvGrpSpPr>
              <p:nvPr/>
            </p:nvGrpSpPr>
            <p:grpSpPr bwMode="auto">
              <a:xfrm>
                <a:off x="603250" y="2266950"/>
                <a:ext cx="3657600" cy="688975"/>
                <a:chOff x="720" y="1392"/>
                <a:chExt cx="4058" cy="480"/>
              </a:xfrm>
            </p:grpSpPr>
            <p:sp>
              <p:nvSpPr>
                <p:cNvPr id="12" name="AutoShape 46"/>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3" name="Group 47"/>
                <p:cNvGrpSpPr>
                  <a:grpSpLocks/>
                </p:cNvGrpSpPr>
                <p:nvPr/>
              </p:nvGrpSpPr>
              <p:grpSpPr bwMode="auto">
                <a:xfrm>
                  <a:off x="730" y="1407"/>
                  <a:ext cx="4043" cy="444"/>
                  <a:chOff x="744" y="1407"/>
                  <a:chExt cx="3988" cy="444"/>
                </a:xfrm>
              </p:grpSpPr>
              <p:sp>
                <p:nvSpPr>
                  <p:cNvPr id="14" name="AutoShape 48"/>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 name="AutoShape 49"/>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11" name="Text Box 60"/>
              <p:cNvSpPr txBox="1">
                <a:spLocks noChangeArrowheads="1"/>
              </p:cNvSpPr>
              <p:nvPr/>
            </p:nvSpPr>
            <p:spPr bwMode="black">
              <a:xfrm>
                <a:off x="1368425" y="2371725"/>
                <a:ext cx="2749118" cy="30430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TW" altLang="en-US" sz="2400" dirty="0" smtClean="0">
                    <a:solidFill>
                      <a:schemeClr val="bg1"/>
                    </a:solidFill>
                    <a:latin typeface="標楷體" panose="03000509000000000000" pitchFamily="65" charset="-120"/>
                    <a:ea typeface="標楷體" panose="03000509000000000000" pitchFamily="65" charset="-120"/>
                  </a:rPr>
                  <a:t>申請青年創業貸款之</a:t>
                </a:r>
                <a:r>
                  <a:rPr lang="zh-TW" altLang="en-US" sz="2400" dirty="0">
                    <a:solidFill>
                      <a:schemeClr val="bg1"/>
                    </a:solidFill>
                    <a:latin typeface="標楷體" panose="03000509000000000000" pitchFamily="65" charset="-120"/>
                    <a:ea typeface="標楷體" panose="03000509000000000000" pitchFamily="65" charset="-120"/>
                  </a:rPr>
                  <a:t>資格及條件為何</a:t>
                </a:r>
                <a:r>
                  <a:rPr lang="zh-TW" altLang="en-US" sz="2400" dirty="0" smtClean="0">
                    <a:solidFill>
                      <a:schemeClr val="bg1"/>
                    </a:solidFill>
                    <a:latin typeface="標楷體" panose="03000509000000000000" pitchFamily="65" charset="-120"/>
                    <a:ea typeface="標楷體" panose="03000509000000000000" pitchFamily="65" charset="-120"/>
                  </a:rPr>
                  <a:t>？</a:t>
                </a:r>
                <a:endParaRPr lang="en-US" altLang="zh-TW" sz="2400" b="1" dirty="0">
                  <a:solidFill>
                    <a:schemeClr val="bg1"/>
                  </a:solidFill>
                  <a:latin typeface="標楷體" panose="03000509000000000000" pitchFamily="65" charset="-120"/>
                  <a:ea typeface="標楷體" panose="03000509000000000000" pitchFamily="65" charset="-120"/>
                </a:endParaRPr>
              </a:p>
            </p:txBody>
          </p:sp>
        </p:grpSp>
        <p:pic>
          <p:nvPicPr>
            <p:cNvPr id="9" name="Picture 65"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91043" y="1497073"/>
              <a:ext cx="1179866" cy="10476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群組 15"/>
          <p:cNvGrpSpPr/>
          <p:nvPr/>
        </p:nvGrpSpPr>
        <p:grpSpPr>
          <a:xfrm>
            <a:off x="590077" y="2642444"/>
            <a:ext cx="7515697" cy="1655010"/>
            <a:chOff x="590077" y="2642444"/>
            <a:chExt cx="7515697" cy="1655010"/>
          </a:xfrm>
        </p:grpSpPr>
        <p:grpSp>
          <p:nvGrpSpPr>
            <p:cNvPr id="17" name="Group 50"/>
            <p:cNvGrpSpPr>
              <a:grpSpLocks/>
            </p:cNvGrpSpPr>
            <p:nvPr/>
          </p:nvGrpSpPr>
          <p:grpSpPr bwMode="auto">
            <a:xfrm>
              <a:off x="607819" y="2642444"/>
              <a:ext cx="7497955" cy="1234726"/>
              <a:chOff x="715" y="1407"/>
              <a:chExt cx="4063" cy="567"/>
            </a:xfrm>
          </p:grpSpPr>
          <p:sp>
            <p:nvSpPr>
              <p:cNvPr id="20" name="AutoShape 51"/>
              <p:cNvSpPr>
                <a:spLocks noChangeArrowheads="1"/>
              </p:cNvSpPr>
              <p:nvPr/>
            </p:nvSpPr>
            <p:spPr bwMode="gray">
              <a:xfrm>
                <a:off x="715" y="1410"/>
                <a:ext cx="4058" cy="561"/>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1" name="Group 52"/>
              <p:cNvGrpSpPr>
                <a:grpSpLocks/>
              </p:cNvGrpSpPr>
              <p:nvPr/>
            </p:nvGrpSpPr>
            <p:grpSpPr bwMode="auto">
              <a:xfrm>
                <a:off x="730" y="1407"/>
                <a:ext cx="4048" cy="567"/>
                <a:chOff x="744" y="1407"/>
                <a:chExt cx="3993" cy="567"/>
              </a:xfrm>
            </p:grpSpPr>
            <p:sp>
              <p:nvSpPr>
                <p:cNvPr id="22" name="AutoShape 53"/>
                <p:cNvSpPr>
                  <a:spLocks noChangeArrowheads="1"/>
                </p:cNvSpPr>
                <p:nvPr/>
              </p:nvSpPr>
              <p:spPr bwMode="gray">
                <a:xfrm>
                  <a:off x="744" y="1912"/>
                  <a:ext cx="3993" cy="62"/>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 name="AutoShape 54"/>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18" name="Text Box 61"/>
            <p:cNvSpPr txBox="1">
              <a:spLocks noChangeArrowheads="1"/>
            </p:cNvSpPr>
            <p:nvPr/>
          </p:nvSpPr>
          <p:spPr bwMode="black">
            <a:xfrm>
              <a:off x="2199951" y="2727794"/>
              <a:ext cx="55404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TW" altLang="en-US" sz="2400" dirty="0" smtClean="0">
                  <a:solidFill>
                    <a:schemeClr val="bg1"/>
                  </a:solidFill>
                  <a:latin typeface="標楷體" panose="03000509000000000000" pitchFamily="65" charset="-120"/>
                  <a:ea typeface="標楷體" panose="03000509000000000000" pitchFamily="65" charset="-120"/>
                </a:rPr>
                <a:t>申貸項目：開辦費用及準備金、</a:t>
              </a:r>
              <a:endParaRPr lang="en-US" altLang="zh-TW" sz="2400" dirty="0" smtClean="0">
                <a:solidFill>
                  <a:schemeClr val="bg1"/>
                </a:solidFill>
                <a:latin typeface="標楷體" panose="03000509000000000000" pitchFamily="65" charset="-120"/>
                <a:ea typeface="標楷體" panose="03000509000000000000" pitchFamily="65" charset="-120"/>
              </a:endParaRPr>
            </a:p>
            <a:p>
              <a:pPr algn="l">
                <a:spcBef>
                  <a:spcPct val="50000"/>
                </a:spcBef>
              </a:pPr>
              <a:r>
                <a:rPr lang="zh-TW" altLang="en-US" sz="2400" dirty="0" smtClean="0">
                  <a:solidFill>
                    <a:schemeClr val="bg1"/>
                  </a:solidFill>
                  <a:latin typeface="標楷體" panose="03000509000000000000" pitchFamily="65" charset="-120"/>
                  <a:ea typeface="標楷體" panose="03000509000000000000" pitchFamily="65" charset="-120"/>
                </a:rPr>
                <a:t>週轉性支出、資本性支出。</a:t>
              </a:r>
              <a:endParaRPr lang="zh-TW" altLang="zh-TW" sz="2400" dirty="0">
                <a:solidFill>
                  <a:schemeClr val="bg1"/>
                </a:solidFill>
                <a:latin typeface="標楷體" panose="03000509000000000000" pitchFamily="65" charset="-120"/>
                <a:ea typeface="標楷體" panose="03000509000000000000" pitchFamily="65" charset="-120"/>
              </a:endParaRPr>
            </a:p>
            <a:p>
              <a:pPr>
                <a:spcBef>
                  <a:spcPct val="50000"/>
                </a:spcBef>
              </a:pPr>
              <a:endParaRPr lang="en-US" altLang="zh-TW" sz="2400" b="1" dirty="0">
                <a:latin typeface="Calibri" panose="020F0502020204030204" pitchFamily="34" charset="0"/>
                <a:ea typeface="新細明體" panose="02020500000000000000" pitchFamily="18" charset="-120"/>
              </a:endParaRPr>
            </a:p>
          </p:txBody>
        </p:sp>
        <p:pic>
          <p:nvPicPr>
            <p:cNvPr id="19" name="Picture 66"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90077" y="2695279"/>
              <a:ext cx="1179864" cy="1047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群組 23"/>
          <p:cNvGrpSpPr/>
          <p:nvPr/>
        </p:nvGrpSpPr>
        <p:grpSpPr>
          <a:xfrm>
            <a:off x="635500" y="3994256"/>
            <a:ext cx="7514731" cy="1569660"/>
            <a:chOff x="591043" y="3794742"/>
            <a:chExt cx="7514731" cy="1569660"/>
          </a:xfrm>
        </p:grpSpPr>
        <p:grpSp>
          <p:nvGrpSpPr>
            <p:cNvPr id="25" name="Group 55"/>
            <p:cNvGrpSpPr>
              <a:grpSpLocks/>
            </p:cNvGrpSpPr>
            <p:nvPr/>
          </p:nvGrpSpPr>
          <p:grpSpPr bwMode="auto">
            <a:xfrm>
              <a:off x="617046" y="3794742"/>
              <a:ext cx="7488728" cy="1045271"/>
              <a:chOff x="720" y="1392"/>
              <a:chExt cx="4058" cy="480"/>
            </a:xfrm>
          </p:grpSpPr>
          <p:sp>
            <p:nvSpPr>
              <p:cNvPr id="28" name="AutoShape 56"/>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9" name="Group 57"/>
              <p:cNvGrpSpPr>
                <a:grpSpLocks/>
              </p:cNvGrpSpPr>
              <p:nvPr/>
            </p:nvGrpSpPr>
            <p:grpSpPr bwMode="auto">
              <a:xfrm>
                <a:off x="730" y="1407"/>
                <a:ext cx="4043" cy="444"/>
                <a:chOff x="744" y="1407"/>
                <a:chExt cx="3988" cy="444"/>
              </a:xfrm>
            </p:grpSpPr>
            <p:sp>
              <p:nvSpPr>
                <p:cNvPr id="30" name="AutoShape 58"/>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 name="AutoShape 59"/>
                <p:cNvSpPr>
                  <a:spLocks noChangeArrowheads="1"/>
                </p:cNvSpPr>
                <p:nvPr/>
              </p:nvSpPr>
              <p:spPr bwMode="gray">
                <a:xfrm>
                  <a:off x="744" y="1407"/>
                  <a:ext cx="3988" cy="115"/>
                </a:xfrm>
                <a:prstGeom prst="roundRect">
                  <a:avLst>
                    <a:gd name="adj" fmla="val 50000"/>
                  </a:avLst>
                </a:prstGeom>
                <a:gradFill rotWithShape="1">
                  <a:gsLst>
                    <a:gs pos="0">
                      <a:schemeClr val="folHlink">
                        <a:gamma/>
                        <a:tint val="22353"/>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26" name="Text Box 62"/>
            <p:cNvSpPr txBox="1">
              <a:spLocks noChangeArrowheads="1"/>
            </p:cNvSpPr>
            <p:nvPr/>
          </p:nvSpPr>
          <p:spPr bwMode="black">
            <a:xfrm>
              <a:off x="2195627" y="3794742"/>
              <a:ext cx="560916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spcBef>
                  <a:spcPct val="50000"/>
                </a:spcBef>
              </a:pPr>
              <a:r>
                <a:rPr lang="zh-TW" altLang="en-US" sz="2400" dirty="0" smtClean="0">
                  <a:solidFill>
                    <a:schemeClr val="bg1"/>
                  </a:solidFill>
                  <a:latin typeface="標楷體" panose="03000509000000000000" pitchFamily="65" charset="-120"/>
                  <a:ea typeface="標楷體" panose="03000509000000000000" pitchFamily="65" charset="-120"/>
                </a:rPr>
                <a:t>利率：目前為</a:t>
              </a:r>
              <a:r>
                <a:rPr lang="en-US" altLang="zh-TW" sz="2400" dirty="0" smtClean="0">
                  <a:solidFill>
                    <a:schemeClr val="bg1"/>
                  </a:solidFill>
                  <a:latin typeface="標楷體" panose="03000509000000000000" pitchFamily="65" charset="-120"/>
                  <a:ea typeface="標楷體" panose="03000509000000000000" pitchFamily="65" charset="-120"/>
                </a:rPr>
                <a:t>1.42%</a:t>
              </a:r>
              <a:r>
                <a:rPr lang="zh-TW" altLang="en-US" sz="2400" dirty="0" smtClean="0">
                  <a:solidFill>
                    <a:schemeClr val="bg1"/>
                  </a:solidFill>
                  <a:latin typeface="標楷體" panose="03000509000000000000" pitchFamily="65" charset="-120"/>
                  <a:ea typeface="標楷體" panose="03000509000000000000" pitchFamily="65" charset="-120"/>
                </a:rPr>
                <a:t>。</a:t>
              </a:r>
              <a:endParaRPr lang="en-US" altLang="zh-TW" sz="2400" dirty="0" smtClean="0">
                <a:solidFill>
                  <a:schemeClr val="bg1"/>
                </a:solidFill>
                <a:latin typeface="標楷體" panose="03000509000000000000" pitchFamily="65" charset="-120"/>
                <a:ea typeface="標楷體" panose="03000509000000000000" pitchFamily="65" charset="-120"/>
              </a:endParaRPr>
            </a:p>
            <a:p>
              <a:pPr algn="l">
                <a:spcBef>
                  <a:spcPct val="50000"/>
                </a:spcBef>
              </a:pPr>
              <a:r>
                <a:rPr lang="zh-TW" altLang="en-US" sz="2400" dirty="0" smtClean="0">
                  <a:solidFill>
                    <a:schemeClr val="bg1"/>
                  </a:solidFill>
                  <a:latin typeface="標楷體" panose="03000509000000000000" pitchFamily="65" charset="-120"/>
                  <a:ea typeface="標楷體" panose="03000509000000000000" pitchFamily="65" charset="-120"/>
                </a:rPr>
                <a:t>保證人：貸款金額</a:t>
              </a:r>
              <a:r>
                <a:rPr lang="en-US" altLang="zh-TW" sz="2400" dirty="0" smtClean="0">
                  <a:solidFill>
                    <a:schemeClr val="bg1"/>
                  </a:solidFill>
                  <a:latin typeface="標楷體" panose="03000509000000000000" pitchFamily="65" charset="-120"/>
                  <a:ea typeface="標楷體" panose="03000509000000000000" pitchFamily="65" charset="-120"/>
                </a:rPr>
                <a:t>100</a:t>
              </a:r>
              <a:r>
                <a:rPr lang="zh-TW" altLang="en-US" sz="2400" dirty="0" smtClean="0">
                  <a:solidFill>
                    <a:schemeClr val="bg1"/>
                  </a:solidFill>
                  <a:latin typeface="標楷體" panose="03000509000000000000" pitchFamily="65" charset="-120"/>
                  <a:ea typeface="標楷體" panose="03000509000000000000" pitchFamily="65" charset="-120"/>
                </a:rPr>
                <a:t>萬以下，免保證人</a:t>
              </a:r>
              <a:endParaRPr lang="zh-TW" altLang="zh-TW" sz="2400" dirty="0">
                <a:solidFill>
                  <a:schemeClr val="bg1"/>
                </a:solidFill>
                <a:latin typeface="標楷體" panose="03000509000000000000" pitchFamily="65" charset="-120"/>
                <a:ea typeface="標楷體" panose="03000509000000000000" pitchFamily="65" charset="-120"/>
              </a:endParaRPr>
            </a:p>
            <a:p>
              <a:pPr>
                <a:spcBef>
                  <a:spcPct val="50000"/>
                </a:spcBef>
              </a:pPr>
              <a:endParaRPr lang="en-US" altLang="zh-TW" sz="2400" b="1" dirty="0">
                <a:latin typeface="Calibri" panose="020F0502020204030204" pitchFamily="34" charset="0"/>
                <a:ea typeface="新細明體" panose="02020500000000000000" pitchFamily="18" charset="-120"/>
              </a:endParaRPr>
            </a:p>
          </p:txBody>
        </p:sp>
        <p:pic>
          <p:nvPicPr>
            <p:cNvPr id="27" name="Picture 67"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91043" y="3893488"/>
              <a:ext cx="1179866" cy="10476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32308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群組 14"/>
          <p:cNvGrpSpPr/>
          <p:nvPr/>
        </p:nvGrpSpPr>
        <p:grpSpPr>
          <a:xfrm>
            <a:off x="1115616" y="1712940"/>
            <a:ext cx="6411047" cy="1725890"/>
            <a:chOff x="1640118" y="1050445"/>
            <a:chExt cx="6411047" cy="2008197"/>
          </a:xfrm>
        </p:grpSpPr>
        <p:pic>
          <p:nvPicPr>
            <p:cNvPr id="5"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7454" y="1050445"/>
              <a:ext cx="6023711" cy="2008197"/>
            </a:xfrm>
            <a:prstGeom prst="rect">
              <a:avLst/>
            </a:prstGeom>
          </p:spPr>
        </p:pic>
        <p:sp>
          <p:nvSpPr>
            <p:cNvPr id="9" name="TextBox 25"/>
            <p:cNvSpPr txBox="1"/>
            <p:nvPr/>
          </p:nvSpPr>
          <p:spPr>
            <a:xfrm>
              <a:off x="1640118" y="1820695"/>
              <a:ext cx="4542831" cy="892552"/>
            </a:xfrm>
            <a:prstGeom prst="rect">
              <a:avLst/>
            </a:prstGeom>
            <a:noFill/>
          </p:spPr>
          <p:txBody>
            <a:bodyPr wrap="square" rtlCol="0">
              <a:spAutoFit/>
            </a:bodyPr>
            <a:lstStyle/>
            <a:p>
              <a:pPr>
                <a:defRPr/>
              </a:pPr>
              <a:r>
                <a:rPr lang="en-US" altLang="zh-TW" sz="3600" kern="0" dirty="0" smtClean="0">
                  <a:solidFill>
                    <a:sysClr val="window" lastClr="FFFFFF"/>
                  </a:solidFill>
                  <a:latin typeface="標楷體" panose="03000509000000000000" pitchFamily="65" charset="-120"/>
                  <a:ea typeface="標楷體" panose="03000509000000000000" pitchFamily="65" charset="-120"/>
                  <a:cs typeface="Arial" pitchFamily="34" charset="0"/>
                </a:rPr>
                <a:t>Ⅱ</a:t>
              </a:r>
              <a:r>
                <a:rPr lang="zh-TW" altLang="en-US" sz="3600" kern="0" dirty="0" smtClean="0">
                  <a:solidFill>
                    <a:sysClr val="window" lastClr="FFFFFF"/>
                  </a:solidFill>
                  <a:latin typeface="標楷體" panose="03000509000000000000" pitchFamily="65" charset="-120"/>
                  <a:ea typeface="標楷體" panose="03000509000000000000" pitchFamily="65" charset="-120"/>
                  <a:cs typeface="Arial" pitchFamily="34" charset="0"/>
                </a:rPr>
                <a:t>、進用職等  </a:t>
              </a:r>
              <a:endParaRPr lang="zh-TW" altLang="en-US" sz="3600" kern="0" dirty="0">
                <a:solidFill>
                  <a:sysClr val="window" lastClr="FFFFFF"/>
                </a:solidFill>
                <a:latin typeface="標楷體" panose="03000509000000000000" pitchFamily="65" charset="-120"/>
                <a:ea typeface="標楷體" panose="03000509000000000000" pitchFamily="65" charset="-120"/>
                <a:cs typeface="Arial" pitchFamily="34" charset="0"/>
              </a:endParaRPr>
            </a:p>
            <a:p>
              <a:pPr>
                <a:defRPr/>
              </a:pPr>
              <a:endParaRPr lang="en-US" altLang="zh-CN" sz="1600" kern="0" dirty="0">
                <a:solidFill>
                  <a:sysClr val="window" lastClr="FFFFFF"/>
                </a:solidFill>
                <a:latin typeface="Arial" pitchFamily="34" charset="0"/>
                <a:ea typeface="微软雅黑" pitchFamily="34" charset="-122"/>
                <a:cs typeface="Arial" pitchFamily="34" charset="0"/>
              </a:endParaRPr>
            </a:p>
          </p:txBody>
        </p:sp>
      </p:grpSp>
      <p:grpSp>
        <p:nvGrpSpPr>
          <p:cNvPr id="16" name="群組 15"/>
          <p:cNvGrpSpPr/>
          <p:nvPr/>
        </p:nvGrpSpPr>
        <p:grpSpPr>
          <a:xfrm>
            <a:off x="539552" y="2778079"/>
            <a:ext cx="7399019" cy="1789014"/>
            <a:chOff x="1133558" y="2289306"/>
            <a:chExt cx="6336566" cy="2081646"/>
          </a:xfrm>
        </p:grpSpPr>
        <p:pic>
          <p:nvPicPr>
            <p:cNvPr id="7"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898" y="2289306"/>
              <a:ext cx="6028226" cy="2081646"/>
            </a:xfrm>
            <a:prstGeom prst="rect">
              <a:avLst/>
            </a:prstGeom>
          </p:spPr>
        </p:pic>
        <p:sp>
          <p:nvSpPr>
            <p:cNvPr id="10" name="TextBox 26"/>
            <p:cNvSpPr txBox="1"/>
            <p:nvPr/>
          </p:nvSpPr>
          <p:spPr>
            <a:xfrm>
              <a:off x="1133558" y="3094786"/>
              <a:ext cx="4642207" cy="646331"/>
            </a:xfrm>
            <a:prstGeom prst="rect">
              <a:avLst/>
            </a:prstGeom>
            <a:noFill/>
          </p:spPr>
          <p:txBody>
            <a:bodyPr wrap="square" rtlCol="0">
              <a:spAutoFit/>
            </a:bodyPr>
            <a:lstStyle/>
            <a:p>
              <a:r>
                <a:rPr lang="en-US" altLang="zh-TW" sz="3600" kern="0" dirty="0" smtClean="0">
                  <a:solidFill>
                    <a:sysClr val="window" lastClr="FFFFFF"/>
                  </a:solidFill>
                  <a:latin typeface="標楷體" panose="03000509000000000000" pitchFamily="65" charset="-120"/>
                  <a:ea typeface="標楷體" panose="03000509000000000000" pitchFamily="65" charset="-120"/>
                  <a:cs typeface="Arial" pitchFamily="34" charset="0"/>
                </a:rPr>
                <a:t>Ⅲ</a:t>
              </a:r>
              <a:r>
                <a:rPr lang="zh-TW" altLang="en-US" sz="3600" kern="0" dirty="0" smtClean="0">
                  <a:solidFill>
                    <a:sysClr val="window" lastClr="FFFFFF"/>
                  </a:solidFill>
                  <a:latin typeface="標楷體" panose="03000509000000000000" pitchFamily="65" charset="-120"/>
                  <a:ea typeface="標楷體" panose="03000509000000000000" pitchFamily="65" charset="-120"/>
                  <a:cs typeface="Arial" pitchFamily="34" charset="0"/>
                </a:rPr>
                <a:t>、學歷及資格條件</a:t>
              </a:r>
              <a:endParaRPr lang="en-US" altLang="zh-TW" sz="3600" kern="0" dirty="0">
                <a:solidFill>
                  <a:sysClr val="window" lastClr="FFFFFF"/>
                </a:solidFill>
                <a:latin typeface="標楷體" panose="03000509000000000000" pitchFamily="65" charset="-120"/>
                <a:ea typeface="標楷體" panose="03000509000000000000" pitchFamily="65" charset="-120"/>
                <a:cs typeface="Arial" pitchFamily="34" charset="0"/>
              </a:endParaRPr>
            </a:p>
          </p:txBody>
        </p:sp>
      </p:grpSp>
      <p:grpSp>
        <p:nvGrpSpPr>
          <p:cNvPr id="2" name="群組 1"/>
          <p:cNvGrpSpPr/>
          <p:nvPr/>
        </p:nvGrpSpPr>
        <p:grpSpPr>
          <a:xfrm>
            <a:off x="2195736" y="5019926"/>
            <a:ext cx="6028226" cy="1721442"/>
            <a:chOff x="2720238" y="-201040"/>
            <a:chExt cx="6028226" cy="2003021"/>
          </a:xfrm>
        </p:grpSpPr>
        <p:pic>
          <p:nvPicPr>
            <p:cNvPr id="4"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238" y="-201040"/>
              <a:ext cx="6028226" cy="2003021"/>
            </a:xfrm>
            <a:prstGeom prst="rect">
              <a:avLst/>
            </a:prstGeom>
          </p:spPr>
        </p:pic>
        <p:sp>
          <p:nvSpPr>
            <p:cNvPr id="12" name="矩形 11"/>
            <p:cNvSpPr/>
            <p:nvPr/>
          </p:nvSpPr>
          <p:spPr>
            <a:xfrm>
              <a:off x="2978683" y="585455"/>
              <a:ext cx="2954655" cy="646331"/>
            </a:xfrm>
            <a:prstGeom prst="rect">
              <a:avLst/>
            </a:prstGeom>
          </p:spPr>
          <p:txBody>
            <a:bodyPr wrap="none">
              <a:spAutoFit/>
            </a:bodyPr>
            <a:lstStyle/>
            <a:p>
              <a:r>
                <a:rPr lang="en-US" altLang="zh-TW" sz="3600" kern="0" dirty="0" smtClean="0">
                  <a:solidFill>
                    <a:sysClr val="window" lastClr="FFFFFF"/>
                  </a:solidFill>
                  <a:latin typeface="標楷體" panose="03000509000000000000" pitchFamily="65" charset="-120"/>
                  <a:ea typeface="標楷體" panose="03000509000000000000" pitchFamily="65" charset="-120"/>
                  <a:cs typeface="Arial" pitchFamily="34" charset="0"/>
                </a:rPr>
                <a:t>Ⅴ</a:t>
              </a:r>
              <a:r>
                <a:rPr lang="zh-TW" altLang="en-US" sz="3600" kern="0" dirty="0" smtClean="0">
                  <a:solidFill>
                    <a:sysClr val="window" lastClr="FFFFFF"/>
                  </a:solidFill>
                  <a:latin typeface="標楷體" panose="03000509000000000000" pitchFamily="65" charset="-120"/>
                  <a:ea typeface="標楷體" panose="03000509000000000000" pitchFamily="65" charset="-120"/>
                  <a:cs typeface="Arial" pitchFamily="34" charset="0"/>
                </a:rPr>
                <a:t>、需才地區</a:t>
              </a:r>
              <a:endParaRPr lang="en-US" altLang="zh-TW" sz="3600" kern="0" dirty="0">
                <a:solidFill>
                  <a:sysClr val="window" lastClr="FFFFFF"/>
                </a:solidFill>
                <a:latin typeface="標楷體" panose="03000509000000000000" pitchFamily="65" charset="-120"/>
                <a:ea typeface="標楷體" panose="03000509000000000000" pitchFamily="65" charset="-120"/>
                <a:cs typeface="Arial" pitchFamily="34" charset="0"/>
              </a:endParaRPr>
            </a:p>
          </p:txBody>
        </p:sp>
      </p:grpSp>
      <p:grpSp>
        <p:nvGrpSpPr>
          <p:cNvPr id="19" name="群組 18"/>
          <p:cNvGrpSpPr/>
          <p:nvPr/>
        </p:nvGrpSpPr>
        <p:grpSpPr>
          <a:xfrm>
            <a:off x="1187624" y="3940520"/>
            <a:ext cx="7200800" cy="1725890"/>
            <a:chOff x="560935" y="3556348"/>
            <a:chExt cx="7200800" cy="2008197"/>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967" y="3556348"/>
              <a:ext cx="6912768" cy="2008197"/>
            </a:xfrm>
            <a:prstGeom prst="rect">
              <a:avLst/>
            </a:prstGeom>
          </p:spPr>
        </p:pic>
        <p:sp>
          <p:nvSpPr>
            <p:cNvPr id="21" name="TextBox 27"/>
            <p:cNvSpPr txBox="1"/>
            <p:nvPr/>
          </p:nvSpPr>
          <p:spPr>
            <a:xfrm>
              <a:off x="560935" y="4313532"/>
              <a:ext cx="5903856" cy="646331"/>
            </a:xfrm>
            <a:prstGeom prst="rect">
              <a:avLst/>
            </a:prstGeom>
            <a:noFill/>
          </p:spPr>
          <p:txBody>
            <a:bodyPr wrap="square" rtlCol="0">
              <a:spAutoFit/>
            </a:bodyPr>
            <a:lstStyle/>
            <a:p>
              <a:r>
                <a:rPr lang="en-US" altLang="zh-TW" sz="3600" kern="0" dirty="0" smtClean="0">
                  <a:solidFill>
                    <a:sysClr val="window" lastClr="FFFFFF"/>
                  </a:solidFill>
                  <a:latin typeface="標楷體" panose="03000509000000000000" pitchFamily="65" charset="-120"/>
                  <a:ea typeface="標楷體" panose="03000509000000000000" pitchFamily="65" charset="-120"/>
                  <a:cs typeface="Arial" pitchFamily="34" charset="0"/>
                </a:rPr>
                <a:t>Ⅳ</a:t>
              </a:r>
              <a:r>
                <a:rPr lang="zh-TW" altLang="en-US" sz="3600" kern="0" dirty="0" smtClean="0">
                  <a:solidFill>
                    <a:sysClr val="window" lastClr="FFFFFF"/>
                  </a:solidFill>
                  <a:latin typeface="標楷體" panose="03000509000000000000" pitchFamily="65" charset="-120"/>
                  <a:ea typeface="標楷體" panose="03000509000000000000" pitchFamily="65" charset="-120"/>
                  <a:cs typeface="Arial" pitchFamily="34" charset="0"/>
                </a:rPr>
                <a:t>、筆試科目題型及權重</a:t>
              </a:r>
              <a:endParaRPr lang="en-US" altLang="zh-TW" sz="3600" kern="0" dirty="0">
                <a:solidFill>
                  <a:sysClr val="window" lastClr="FFFFFF"/>
                </a:solidFill>
                <a:latin typeface="標楷體" panose="03000509000000000000" pitchFamily="65" charset="-120"/>
                <a:ea typeface="標楷體" panose="03000509000000000000" pitchFamily="65" charset="-120"/>
                <a:cs typeface="Arial" pitchFamily="34" charset="0"/>
              </a:endParaRPr>
            </a:p>
          </p:txBody>
        </p:sp>
      </p:grpSp>
      <p:grpSp>
        <p:nvGrpSpPr>
          <p:cNvPr id="22" name="群組 21"/>
          <p:cNvGrpSpPr/>
          <p:nvPr/>
        </p:nvGrpSpPr>
        <p:grpSpPr>
          <a:xfrm>
            <a:off x="2083994" y="620688"/>
            <a:ext cx="6028226" cy="1721442"/>
            <a:chOff x="2720238" y="-201040"/>
            <a:chExt cx="6028226" cy="2003021"/>
          </a:xfrm>
        </p:grpSpPr>
        <p:pic>
          <p:nvPicPr>
            <p:cNvPr id="23"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238" y="-201040"/>
              <a:ext cx="6028226" cy="2003021"/>
            </a:xfrm>
            <a:prstGeom prst="rect">
              <a:avLst/>
            </a:prstGeom>
          </p:spPr>
        </p:pic>
        <p:sp>
          <p:nvSpPr>
            <p:cNvPr id="24" name="矩形 23"/>
            <p:cNvSpPr/>
            <p:nvPr/>
          </p:nvSpPr>
          <p:spPr>
            <a:xfrm>
              <a:off x="2978683" y="585455"/>
              <a:ext cx="2954655" cy="646331"/>
            </a:xfrm>
            <a:prstGeom prst="rect">
              <a:avLst/>
            </a:prstGeom>
          </p:spPr>
          <p:txBody>
            <a:bodyPr wrap="none">
              <a:spAutoFit/>
            </a:bodyPr>
            <a:lstStyle/>
            <a:p>
              <a:r>
                <a:rPr lang="en-US" altLang="zh-TW" sz="3600" kern="0" dirty="0" smtClean="0">
                  <a:solidFill>
                    <a:sysClr val="window" lastClr="FFFFFF"/>
                  </a:solidFill>
                  <a:latin typeface="標楷體" panose="03000509000000000000" pitchFamily="65" charset="-120"/>
                  <a:ea typeface="標楷體" panose="03000509000000000000" pitchFamily="65" charset="-120"/>
                  <a:cs typeface="Arial" pitchFamily="34" charset="0"/>
                </a:rPr>
                <a:t>Ⅰ</a:t>
              </a:r>
              <a:r>
                <a:rPr lang="zh-TW" altLang="en-US" sz="3600" kern="0" dirty="0" smtClean="0">
                  <a:solidFill>
                    <a:sysClr val="window" lastClr="FFFFFF"/>
                  </a:solidFill>
                  <a:latin typeface="標楷體" panose="03000509000000000000" pitchFamily="65" charset="-120"/>
                  <a:ea typeface="標楷體" panose="03000509000000000000" pitchFamily="65" charset="-120"/>
                  <a:cs typeface="Arial" pitchFamily="34" charset="0"/>
                </a:rPr>
                <a:t>、甄試類別</a:t>
              </a:r>
              <a:endParaRPr lang="en-US" altLang="zh-TW" sz="3600" kern="0" dirty="0">
                <a:solidFill>
                  <a:sysClr val="window" lastClr="FFFFFF"/>
                </a:solidFill>
                <a:latin typeface="標楷體" panose="03000509000000000000" pitchFamily="65" charset="-120"/>
                <a:ea typeface="標楷體" panose="03000509000000000000" pitchFamily="65" charset="-120"/>
                <a:cs typeface="Arial" pitchFamily="34" charset="0"/>
              </a:endParaRPr>
            </a:p>
          </p:txBody>
        </p:sp>
      </p:grpSp>
      <p:sp>
        <p:nvSpPr>
          <p:cNvPr id="25" name="Rectangle 2"/>
          <p:cNvSpPr>
            <a:spLocks noGrp="1" noChangeArrowheads="1"/>
          </p:cNvSpPr>
          <p:nvPr>
            <p:ph type="title"/>
          </p:nvPr>
        </p:nvSpPr>
        <p:spPr>
          <a:xfrm>
            <a:off x="819150" y="285750"/>
            <a:ext cx="7410450" cy="563563"/>
          </a:xfrm>
        </p:spPr>
        <p:txBody>
          <a:bodyPr/>
          <a:lstStyle/>
          <a:p>
            <a:r>
              <a:rPr lang="zh-TW" altLang="en-US" sz="4400" dirty="0" smtClean="0">
                <a:solidFill>
                  <a:srgbClr val="FF0000"/>
                </a:solidFill>
                <a:latin typeface="標楷體" panose="03000509000000000000" pitchFamily="65" charset="-120"/>
                <a:ea typeface="標楷體" panose="03000509000000000000" pitchFamily="65" charset="-120"/>
              </a:rPr>
              <a:t>一、如何進入銀行？</a:t>
            </a:r>
            <a:endParaRPr lang="en-US" altLang="zh-TW" sz="4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21827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四、消費性貸款簡介─信用貸款</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29</a:t>
            </a:fld>
            <a:endParaRPr lang="en-US" altLang="zh-TW"/>
          </a:p>
        </p:txBody>
      </p:sp>
      <p:grpSp>
        <p:nvGrpSpPr>
          <p:cNvPr id="7" name="群組 6"/>
          <p:cNvGrpSpPr/>
          <p:nvPr/>
        </p:nvGrpSpPr>
        <p:grpSpPr>
          <a:xfrm>
            <a:off x="591043" y="1412776"/>
            <a:ext cx="7514731" cy="1131975"/>
            <a:chOff x="591043" y="1412776"/>
            <a:chExt cx="7514731" cy="1131975"/>
          </a:xfrm>
        </p:grpSpPr>
        <p:grpSp>
          <p:nvGrpSpPr>
            <p:cNvPr id="8" name="群組 7"/>
            <p:cNvGrpSpPr/>
            <p:nvPr/>
          </p:nvGrpSpPr>
          <p:grpSpPr>
            <a:xfrm>
              <a:off x="617046" y="1412776"/>
              <a:ext cx="7488728" cy="1045271"/>
              <a:chOff x="603250" y="2266950"/>
              <a:chExt cx="3657600" cy="688975"/>
            </a:xfrm>
          </p:grpSpPr>
          <p:grpSp>
            <p:nvGrpSpPr>
              <p:cNvPr id="10" name="Group 45"/>
              <p:cNvGrpSpPr>
                <a:grpSpLocks/>
              </p:cNvGrpSpPr>
              <p:nvPr/>
            </p:nvGrpSpPr>
            <p:grpSpPr bwMode="auto">
              <a:xfrm>
                <a:off x="603250" y="2266950"/>
                <a:ext cx="3657600" cy="688975"/>
                <a:chOff x="720" y="1392"/>
                <a:chExt cx="4058" cy="480"/>
              </a:xfrm>
            </p:grpSpPr>
            <p:sp>
              <p:nvSpPr>
                <p:cNvPr id="12" name="AutoShape 46"/>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3" name="Group 47"/>
                <p:cNvGrpSpPr>
                  <a:grpSpLocks/>
                </p:cNvGrpSpPr>
                <p:nvPr/>
              </p:nvGrpSpPr>
              <p:grpSpPr bwMode="auto">
                <a:xfrm>
                  <a:off x="730" y="1407"/>
                  <a:ext cx="4043" cy="444"/>
                  <a:chOff x="744" y="1407"/>
                  <a:chExt cx="3988" cy="444"/>
                </a:xfrm>
              </p:grpSpPr>
              <p:sp>
                <p:nvSpPr>
                  <p:cNvPr id="14" name="AutoShape 48"/>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 name="AutoShape 49"/>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11" name="Text Box 60"/>
              <p:cNvSpPr txBox="1">
                <a:spLocks noChangeArrowheads="1"/>
              </p:cNvSpPr>
              <p:nvPr/>
            </p:nvSpPr>
            <p:spPr bwMode="black">
              <a:xfrm>
                <a:off x="1377950" y="2306173"/>
                <a:ext cx="2749118" cy="54773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TW" altLang="en-US" sz="2400" b="1" dirty="0" smtClean="0">
                    <a:solidFill>
                      <a:schemeClr val="bg1"/>
                    </a:solidFill>
                    <a:latin typeface="標楷體" panose="03000509000000000000" pitchFamily="65" charset="-120"/>
                    <a:ea typeface="標楷體" panose="03000509000000000000" pitchFamily="65" charset="-120"/>
                  </a:rPr>
                  <a:t>對象：公教人員、國內</a:t>
                </a:r>
                <a:r>
                  <a:rPr lang="en-US" altLang="zh-TW" sz="2400" b="1" dirty="0" smtClean="0">
                    <a:solidFill>
                      <a:schemeClr val="bg1"/>
                    </a:solidFill>
                    <a:latin typeface="標楷體" panose="03000509000000000000" pitchFamily="65" charset="-120"/>
                    <a:ea typeface="標楷體" panose="03000509000000000000" pitchFamily="65" charset="-120"/>
                  </a:rPr>
                  <a:t>1500</a:t>
                </a:r>
                <a:r>
                  <a:rPr lang="zh-TW" altLang="en-US" sz="2400" b="1" dirty="0" smtClean="0">
                    <a:solidFill>
                      <a:schemeClr val="bg1"/>
                    </a:solidFill>
                    <a:latin typeface="標楷體" panose="03000509000000000000" pitchFamily="65" charset="-120"/>
                    <a:ea typeface="標楷體" panose="03000509000000000000" pitchFamily="65" charset="-120"/>
                  </a:rPr>
                  <a:t>大企業、專業人員。</a:t>
                </a:r>
                <a:endParaRPr lang="en-US" altLang="zh-TW" sz="2400" b="1" dirty="0">
                  <a:solidFill>
                    <a:schemeClr val="bg1"/>
                  </a:solidFill>
                  <a:latin typeface="標楷體" panose="03000509000000000000" pitchFamily="65" charset="-120"/>
                  <a:ea typeface="標楷體" panose="03000509000000000000" pitchFamily="65" charset="-120"/>
                </a:endParaRPr>
              </a:p>
            </p:txBody>
          </p:sp>
        </p:grpSp>
        <p:pic>
          <p:nvPicPr>
            <p:cNvPr id="9" name="Picture 65"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91043" y="1497073"/>
              <a:ext cx="1179866" cy="10476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群組 15"/>
          <p:cNvGrpSpPr/>
          <p:nvPr/>
        </p:nvGrpSpPr>
        <p:grpSpPr>
          <a:xfrm>
            <a:off x="590077" y="2642444"/>
            <a:ext cx="7515697" cy="1322565"/>
            <a:chOff x="590077" y="2642444"/>
            <a:chExt cx="7515697" cy="1322565"/>
          </a:xfrm>
        </p:grpSpPr>
        <p:grpSp>
          <p:nvGrpSpPr>
            <p:cNvPr id="17" name="Group 50"/>
            <p:cNvGrpSpPr>
              <a:grpSpLocks/>
            </p:cNvGrpSpPr>
            <p:nvPr/>
          </p:nvGrpSpPr>
          <p:grpSpPr bwMode="auto">
            <a:xfrm>
              <a:off x="607819" y="2642444"/>
              <a:ext cx="7497955" cy="1234726"/>
              <a:chOff x="715" y="1407"/>
              <a:chExt cx="4063" cy="567"/>
            </a:xfrm>
          </p:grpSpPr>
          <p:sp>
            <p:nvSpPr>
              <p:cNvPr id="20" name="AutoShape 51"/>
              <p:cNvSpPr>
                <a:spLocks noChangeArrowheads="1"/>
              </p:cNvSpPr>
              <p:nvPr/>
            </p:nvSpPr>
            <p:spPr bwMode="gray">
              <a:xfrm>
                <a:off x="715" y="1410"/>
                <a:ext cx="4058" cy="561"/>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1" name="Group 52"/>
              <p:cNvGrpSpPr>
                <a:grpSpLocks/>
              </p:cNvGrpSpPr>
              <p:nvPr/>
            </p:nvGrpSpPr>
            <p:grpSpPr bwMode="auto">
              <a:xfrm>
                <a:off x="730" y="1407"/>
                <a:ext cx="4048" cy="567"/>
                <a:chOff x="744" y="1407"/>
                <a:chExt cx="3993" cy="567"/>
              </a:xfrm>
            </p:grpSpPr>
            <p:sp>
              <p:nvSpPr>
                <p:cNvPr id="22" name="AutoShape 53"/>
                <p:cNvSpPr>
                  <a:spLocks noChangeArrowheads="1"/>
                </p:cNvSpPr>
                <p:nvPr/>
              </p:nvSpPr>
              <p:spPr bwMode="gray">
                <a:xfrm>
                  <a:off x="744" y="1912"/>
                  <a:ext cx="3993" cy="62"/>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 name="AutoShape 54"/>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18" name="Text Box 61"/>
            <p:cNvSpPr txBox="1">
              <a:spLocks noChangeArrowheads="1"/>
            </p:cNvSpPr>
            <p:nvPr/>
          </p:nvSpPr>
          <p:spPr bwMode="black">
            <a:xfrm>
              <a:off x="2244535" y="2949346"/>
              <a:ext cx="554040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TW" altLang="en-US" sz="2400" dirty="0" smtClean="0">
                  <a:solidFill>
                    <a:schemeClr val="bg1"/>
                  </a:solidFill>
                  <a:latin typeface="標楷體" panose="03000509000000000000" pitchFamily="65" charset="-120"/>
                  <a:ea typeface="標楷體" panose="03000509000000000000" pitchFamily="65" charset="-120"/>
                </a:rPr>
                <a:t>貸款額度：每人最高</a:t>
              </a:r>
              <a:r>
                <a:rPr lang="en-US" altLang="zh-TW" sz="2400" dirty="0" smtClean="0">
                  <a:solidFill>
                    <a:schemeClr val="bg1"/>
                  </a:solidFill>
                  <a:latin typeface="標楷體" panose="03000509000000000000" pitchFamily="65" charset="-120"/>
                  <a:ea typeface="標楷體" panose="03000509000000000000" pitchFamily="65" charset="-120"/>
                </a:rPr>
                <a:t>200</a:t>
              </a:r>
              <a:r>
                <a:rPr lang="zh-TW" altLang="en-US" sz="2400" dirty="0" smtClean="0">
                  <a:solidFill>
                    <a:schemeClr val="bg1"/>
                  </a:solidFill>
                  <a:latin typeface="標楷體" panose="03000509000000000000" pitchFamily="65" charset="-120"/>
                  <a:ea typeface="標楷體" panose="03000509000000000000" pitchFamily="65" charset="-120"/>
                </a:rPr>
                <a:t>萬元。</a:t>
              </a:r>
              <a:endParaRPr lang="zh-TW" altLang="zh-TW" sz="2400" dirty="0">
                <a:solidFill>
                  <a:schemeClr val="bg1"/>
                </a:solidFill>
                <a:latin typeface="標楷體" panose="03000509000000000000" pitchFamily="65" charset="-120"/>
                <a:ea typeface="標楷體" panose="03000509000000000000" pitchFamily="65" charset="-120"/>
              </a:endParaRPr>
            </a:p>
            <a:p>
              <a:pPr>
                <a:spcBef>
                  <a:spcPct val="50000"/>
                </a:spcBef>
              </a:pPr>
              <a:endParaRPr lang="en-US" altLang="zh-TW" sz="2400" b="1" dirty="0">
                <a:latin typeface="Calibri" panose="020F0502020204030204" pitchFamily="34" charset="0"/>
                <a:ea typeface="新細明體" panose="02020500000000000000" pitchFamily="18" charset="-120"/>
              </a:endParaRPr>
            </a:p>
          </p:txBody>
        </p:sp>
        <p:pic>
          <p:nvPicPr>
            <p:cNvPr id="19" name="Picture 66"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90077" y="2695279"/>
              <a:ext cx="1179864" cy="1047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群組 23"/>
          <p:cNvGrpSpPr/>
          <p:nvPr/>
        </p:nvGrpSpPr>
        <p:grpSpPr>
          <a:xfrm>
            <a:off x="635500" y="3994256"/>
            <a:ext cx="7514731" cy="1278279"/>
            <a:chOff x="591043" y="3794742"/>
            <a:chExt cx="7514731" cy="1278279"/>
          </a:xfrm>
        </p:grpSpPr>
        <p:grpSp>
          <p:nvGrpSpPr>
            <p:cNvPr id="25" name="Group 55"/>
            <p:cNvGrpSpPr>
              <a:grpSpLocks/>
            </p:cNvGrpSpPr>
            <p:nvPr/>
          </p:nvGrpSpPr>
          <p:grpSpPr bwMode="auto">
            <a:xfrm>
              <a:off x="617046" y="3794742"/>
              <a:ext cx="7488728" cy="1045271"/>
              <a:chOff x="720" y="1392"/>
              <a:chExt cx="4058" cy="480"/>
            </a:xfrm>
          </p:grpSpPr>
          <p:sp>
            <p:nvSpPr>
              <p:cNvPr id="28" name="AutoShape 56"/>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9" name="Group 57"/>
              <p:cNvGrpSpPr>
                <a:grpSpLocks/>
              </p:cNvGrpSpPr>
              <p:nvPr/>
            </p:nvGrpSpPr>
            <p:grpSpPr bwMode="auto">
              <a:xfrm>
                <a:off x="730" y="1407"/>
                <a:ext cx="4043" cy="444"/>
                <a:chOff x="744" y="1407"/>
                <a:chExt cx="3988" cy="444"/>
              </a:xfrm>
            </p:grpSpPr>
            <p:sp>
              <p:nvSpPr>
                <p:cNvPr id="30" name="AutoShape 58"/>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 name="AutoShape 59"/>
                <p:cNvSpPr>
                  <a:spLocks noChangeArrowheads="1"/>
                </p:cNvSpPr>
                <p:nvPr/>
              </p:nvSpPr>
              <p:spPr bwMode="gray">
                <a:xfrm>
                  <a:off x="744" y="1407"/>
                  <a:ext cx="3988" cy="115"/>
                </a:xfrm>
                <a:prstGeom prst="roundRect">
                  <a:avLst>
                    <a:gd name="adj" fmla="val 50000"/>
                  </a:avLst>
                </a:prstGeom>
                <a:gradFill rotWithShape="1">
                  <a:gsLst>
                    <a:gs pos="0">
                      <a:schemeClr val="folHlink">
                        <a:gamma/>
                        <a:tint val="22353"/>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26" name="Text Box 62"/>
            <p:cNvSpPr txBox="1">
              <a:spLocks noChangeArrowheads="1"/>
            </p:cNvSpPr>
            <p:nvPr/>
          </p:nvSpPr>
          <p:spPr bwMode="black">
            <a:xfrm>
              <a:off x="2158743" y="4057358"/>
              <a:ext cx="560916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spcBef>
                  <a:spcPct val="50000"/>
                </a:spcBef>
              </a:pPr>
              <a:r>
                <a:rPr lang="zh-TW" altLang="en-US" sz="2400" dirty="0" smtClean="0">
                  <a:solidFill>
                    <a:schemeClr val="bg1"/>
                  </a:solidFill>
                  <a:latin typeface="標楷體" panose="03000509000000000000" pitchFamily="65" charset="-120"/>
                  <a:ea typeface="標楷體" panose="03000509000000000000" pitchFamily="65" charset="-120"/>
                </a:rPr>
                <a:t>利率：</a:t>
              </a:r>
              <a:r>
                <a:rPr lang="en-US" altLang="zh-TW" sz="2400" dirty="0" smtClean="0">
                  <a:solidFill>
                    <a:schemeClr val="bg1"/>
                  </a:solidFill>
                  <a:latin typeface="標楷體" panose="03000509000000000000" pitchFamily="65" charset="-120"/>
                  <a:ea typeface="標楷體" panose="03000509000000000000" pitchFamily="65" charset="-120"/>
                </a:rPr>
                <a:t>1.568%</a:t>
              </a:r>
              <a:r>
                <a:rPr lang="zh-TW" altLang="en-US" sz="2400" dirty="0" smtClean="0">
                  <a:solidFill>
                    <a:schemeClr val="bg1"/>
                  </a:solidFill>
                  <a:latin typeface="標楷體" panose="03000509000000000000" pitchFamily="65" charset="-120"/>
                  <a:ea typeface="標楷體" panose="03000509000000000000" pitchFamily="65" charset="-120"/>
                </a:rPr>
                <a:t>～</a:t>
              </a:r>
              <a:r>
                <a:rPr lang="en-US" altLang="zh-TW" sz="2400" dirty="0" smtClean="0">
                  <a:solidFill>
                    <a:schemeClr val="bg1"/>
                  </a:solidFill>
                  <a:latin typeface="標楷體" panose="03000509000000000000" pitchFamily="65" charset="-120"/>
                  <a:ea typeface="標楷體" panose="03000509000000000000" pitchFamily="65" charset="-120"/>
                </a:rPr>
                <a:t>4.972%</a:t>
              </a:r>
              <a:r>
                <a:rPr lang="zh-TW" altLang="en-US" sz="2400" dirty="0" smtClean="0">
                  <a:solidFill>
                    <a:schemeClr val="bg1"/>
                  </a:solidFill>
                  <a:latin typeface="標楷體" panose="03000509000000000000" pitchFamily="65" charset="-120"/>
                  <a:ea typeface="標楷體" panose="03000509000000000000" pitchFamily="65" charset="-120"/>
                </a:rPr>
                <a:t>，視對象別而定。</a:t>
              </a:r>
              <a:endParaRPr lang="zh-TW" altLang="zh-TW" sz="2400" dirty="0">
                <a:solidFill>
                  <a:schemeClr val="bg1"/>
                </a:solidFill>
                <a:latin typeface="標楷體" panose="03000509000000000000" pitchFamily="65" charset="-120"/>
                <a:ea typeface="標楷體" panose="03000509000000000000" pitchFamily="65" charset="-120"/>
              </a:endParaRPr>
            </a:p>
            <a:p>
              <a:pPr>
                <a:spcBef>
                  <a:spcPct val="50000"/>
                </a:spcBef>
              </a:pPr>
              <a:endParaRPr lang="en-US" altLang="zh-TW" sz="2400" b="1" dirty="0">
                <a:latin typeface="Calibri" panose="020F0502020204030204" pitchFamily="34" charset="0"/>
                <a:ea typeface="新細明體" panose="02020500000000000000" pitchFamily="18" charset="-120"/>
              </a:endParaRPr>
            </a:p>
          </p:txBody>
        </p:sp>
        <p:pic>
          <p:nvPicPr>
            <p:cNvPr id="27" name="Picture 67"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91043" y="3893488"/>
              <a:ext cx="1179866" cy="10476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2884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四、消費性貸款簡介─房屋貸款</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30</a:t>
            </a:fld>
            <a:endParaRPr lang="en-US" altLang="zh-TW"/>
          </a:p>
        </p:txBody>
      </p:sp>
      <p:grpSp>
        <p:nvGrpSpPr>
          <p:cNvPr id="7" name="群組 6"/>
          <p:cNvGrpSpPr/>
          <p:nvPr/>
        </p:nvGrpSpPr>
        <p:grpSpPr>
          <a:xfrm>
            <a:off x="591043" y="1412776"/>
            <a:ext cx="7514731" cy="1131975"/>
            <a:chOff x="591043" y="1412776"/>
            <a:chExt cx="7514731" cy="1131975"/>
          </a:xfrm>
        </p:grpSpPr>
        <p:grpSp>
          <p:nvGrpSpPr>
            <p:cNvPr id="8" name="群組 7"/>
            <p:cNvGrpSpPr/>
            <p:nvPr/>
          </p:nvGrpSpPr>
          <p:grpSpPr>
            <a:xfrm>
              <a:off x="617046" y="1412776"/>
              <a:ext cx="7488728" cy="1045271"/>
              <a:chOff x="603250" y="2266950"/>
              <a:chExt cx="3657600" cy="688975"/>
            </a:xfrm>
          </p:grpSpPr>
          <p:grpSp>
            <p:nvGrpSpPr>
              <p:cNvPr id="10" name="Group 45"/>
              <p:cNvGrpSpPr>
                <a:grpSpLocks/>
              </p:cNvGrpSpPr>
              <p:nvPr/>
            </p:nvGrpSpPr>
            <p:grpSpPr bwMode="auto">
              <a:xfrm>
                <a:off x="603250" y="2266950"/>
                <a:ext cx="3657600" cy="688975"/>
                <a:chOff x="720" y="1392"/>
                <a:chExt cx="4058" cy="480"/>
              </a:xfrm>
            </p:grpSpPr>
            <p:sp>
              <p:nvSpPr>
                <p:cNvPr id="12" name="AutoShape 46"/>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3" name="Group 47"/>
                <p:cNvGrpSpPr>
                  <a:grpSpLocks/>
                </p:cNvGrpSpPr>
                <p:nvPr/>
              </p:nvGrpSpPr>
              <p:grpSpPr bwMode="auto">
                <a:xfrm>
                  <a:off x="730" y="1407"/>
                  <a:ext cx="4043" cy="444"/>
                  <a:chOff x="744" y="1407"/>
                  <a:chExt cx="3988" cy="444"/>
                </a:xfrm>
              </p:grpSpPr>
              <p:sp>
                <p:nvSpPr>
                  <p:cNvPr id="14" name="AutoShape 48"/>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 name="AutoShape 49"/>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11" name="Text Box 60"/>
              <p:cNvSpPr txBox="1">
                <a:spLocks noChangeArrowheads="1"/>
              </p:cNvSpPr>
              <p:nvPr/>
            </p:nvSpPr>
            <p:spPr bwMode="black">
              <a:xfrm>
                <a:off x="1368425" y="2371725"/>
                <a:ext cx="2749118" cy="54773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TW" altLang="en-US" sz="2400" b="1" dirty="0" smtClean="0">
                    <a:solidFill>
                      <a:schemeClr val="bg1"/>
                    </a:solidFill>
                    <a:latin typeface="標楷體" panose="03000509000000000000" pitchFamily="65" charset="-120"/>
                    <a:ea typeface="標楷體" panose="03000509000000000000" pitchFamily="65" charset="-120"/>
                  </a:rPr>
                  <a:t>對象：公教人員、國內</a:t>
                </a:r>
                <a:r>
                  <a:rPr lang="en-US" altLang="zh-TW" sz="2400" b="1" dirty="0" smtClean="0">
                    <a:solidFill>
                      <a:schemeClr val="bg1"/>
                    </a:solidFill>
                    <a:latin typeface="標楷體" panose="03000509000000000000" pitchFamily="65" charset="-120"/>
                    <a:ea typeface="標楷體" panose="03000509000000000000" pitchFamily="65" charset="-120"/>
                  </a:rPr>
                  <a:t>1500</a:t>
                </a:r>
                <a:r>
                  <a:rPr lang="zh-TW" altLang="en-US" sz="2400" b="1" dirty="0" smtClean="0">
                    <a:solidFill>
                      <a:schemeClr val="bg1"/>
                    </a:solidFill>
                    <a:latin typeface="標楷體" panose="03000509000000000000" pitchFamily="65" charset="-120"/>
                    <a:ea typeface="標楷體" panose="03000509000000000000" pitchFamily="65" charset="-120"/>
                  </a:rPr>
                  <a:t>大企業、專業人員及一般民眾。</a:t>
                </a:r>
                <a:endParaRPr lang="en-US" altLang="zh-TW" sz="2400" b="1" dirty="0">
                  <a:solidFill>
                    <a:schemeClr val="bg1"/>
                  </a:solidFill>
                  <a:latin typeface="標楷體" panose="03000509000000000000" pitchFamily="65" charset="-120"/>
                  <a:ea typeface="標楷體" panose="03000509000000000000" pitchFamily="65" charset="-120"/>
                </a:endParaRPr>
              </a:p>
            </p:txBody>
          </p:sp>
        </p:grpSp>
        <p:pic>
          <p:nvPicPr>
            <p:cNvPr id="9" name="Picture 65"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91043" y="1497073"/>
              <a:ext cx="1179866" cy="10476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群組 15"/>
          <p:cNvGrpSpPr/>
          <p:nvPr/>
        </p:nvGrpSpPr>
        <p:grpSpPr>
          <a:xfrm>
            <a:off x="590077" y="2642444"/>
            <a:ext cx="7515697" cy="1500899"/>
            <a:chOff x="590077" y="2642444"/>
            <a:chExt cx="7515697" cy="1500899"/>
          </a:xfrm>
        </p:grpSpPr>
        <p:grpSp>
          <p:nvGrpSpPr>
            <p:cNvPr id="17" name="Group 50"/>
            <p:cNvGrpSpPr>
              <a:grpSpLocks/>
            </p:cNvGrpSpPr>
            <p:nvPr/>
          </p:nvGrpSpPr>
          <p:grpSpPr bwMode="auto">
            <a:xfrm>
              <a:off x="607819" y="2642444"/>
              <a:ext cx="7497955" cy="1234726"/>
              <a:chOff x="715" y="1407"/>
              <a:chExt cx="4063" cy="567"/>
            </a:xfrm>
          </p:grpSpPr>
          <p:sp>
            <p:nvSpPr>
              <p:cNvPr id="20" name="AutoShape 51"/>
              <p:cNvSpPr>
                <a:spLocks noChangeArrowheads="1"/>
              </p:cNvSpPr>
              <p:nvPr/>
            </p:nvSpPr>
            <p:spPr bwMode="gray">
              <a:xfrm>
                <a:off x="715" y="1410"/>
                <a:ext cx="4058" cy="561"/>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1" name="Group 52"/>
              <p:cNvGrpSpPr>
                <a:grpSpLocks/>
              </p:cNvGrpSpPr>
              <p:nvPr/>
            </p:nvGrpSpPr>
            <p:grpSpPr bwMode="auto">
              <a:xfrm>
                <a:off x="730" y="1407"/>
                <a:ext cx="4048" cy="567"/>
                <a:chOff x="744" y="1407"/>
                <a:chExt cx="3993" cy="567"/>
              </a:xfrm>
            </p:grpSpPr>
            <p:sp>
              <p:nvSpPr>
                <p:cNvPr id="22" name="AutoShape 53"/>
                <p:cNvSpPr>
                  <a:spLocks noChangeArrowheads="1"/>
                </p:cNvSpPr>
                <p:nvPr/>
              </p:nvSpPr>
              <p:spPr bwMode="gray">
                <a:xfrm>
                  <a:off x="744" y="1912"/>
                  <a:ext cx="3993" cy="62"/>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 name="AutoShape 54"/>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18" name="Text Box 61"/>
            <p:cNvSpPr txBox="1">
              <a:spLocks noChangeArrowheads="1"/>
            </p:cNvSpPr>
            <p:nvPr/>
          </p:nvSpPr>
          <p:spPr bwMode="black">
            <a:xfrm>
              <a:off x="2183698" y="2758348"/>
              <a:ext cx="554040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TW" altLang="en-US" sz="2400" dirty="0" smtClean="0">
                  <a:solidFill>
                    <a:schemeClr val="bg1"/>
                  </a:solidFill>
                  <a:latin typeface="標楷體" panose="03000509000000000000" pitchFamily="65" charset="-120"/>
                  <a:ea typeface="標楷體" panose="03000509000000000000" pitchFamily="65" charset="-120"/>
                </a:rPr>
                <a:t>貸款額度：住宅最高不逾購價與時價孰低之</a:t>
              </a:r>
              <a:r>
                <a:rPr lang="en-US" altLang="zh-TW" sz="2400" dirty="0" smtClean="0">
                  <a:solidFill>
                    <a:schemeClr val="bg1"/>
                  </a:solidFill>
                  <a:latin typeface="標楷體" panose="03000509000000000000" pitchFamily="65" charset="-120"/>
                  <a:ea typeface="標楷體" panose="03000509000000000000" pitchFamily="65" charset="-120"/>
                </a:rPr>
                <a:t>8</a:t>
              </a:r>
              <a:r>
                <a:rPr lang="zh-TW" altLang="en-US" sz="2400" dirty="0" smtClean="0">
                  <a:solidFill>
                    <a:schemeClr val="bg1"/>
                  </a:solidFill>
                  <a:latin typeface="標楷體" panose="03000509000000000000" pitchFamily="65" charset="-120"/>
                  <a:ea typeface="標楷體" panose="03000509000000000000" pitchFamily="65" charset="-120"/>
                </a:rPr>
                <a:t>成範圍核貸。</a:t>
              </a:r>
              <a:endParaRPr lang="zh-TW" altLang="zh-TW" sz="2400" dirty="0">
                <a:solidFill>
                  <a:schemeClr val="bg1"/>
                </a:solidFill>
                <a:latin typeface="標楷體" panose="03000509000000000000" pitchFamily="65" charset="-120"/>
                <a:ea typeface="標楷體" panose="03000509000000000000" pitchFamily="65" charset="-120"/>
              </a:endParaRPr>
            </a:p>
            <a:p>
              <a:pPr>
                <a:spcBef>
                  <a:spcPct val="50000"/>
                </a:spcBef>
              </a:pPr>
              <a:endParaRPr lang="en-US" altLang="zh-TW" sz="2400" b="1" dirty="0">
                <a:latin typeface="Calibri" panose="020F0502020204030204" pitchFamily="34" charset="0"/>
                <a:ea typeface="新細明體" panose="02020500000000000000" pitchFamily="18" charset="-120"/>
              </a:endParaRPr>
            </a:p>
          </p:txBody>
        </p:sp>
        <p:pic>
          <p:nvPicPr>
            <p:cNvPr id="19" name="Picture 66"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90077" y="2695279"/>
              <a:ext cx="1179864" cy="1047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群組 23"/>
          <p:cNvGrpSpPr/>
          <p:nvPr/>
        </p:nvGrpSpPr>
        <p:grpSpPr>
          <a:xfrm>
            <a:off x="635500" y="3994256"/>
            <a:ext cx="7514731" cy="1298758"/>
            <a:chOff x="591043" y="3794742"/>
            <a:chExt cx="7514731" cy="1298758"/>
          </a:xfrm>
        </p:grpSpPr>
        <p:grpSp>
          <p:nvGrpSpPr>
            <p:cNvPr id="25" name="Group 55"/>
            <p:cNvGrpSpPr>
              <a:grpSpLocks/>
            </p:cNvGrpSpPr>
            <p:nvPr/>
          </p:nvGrpSpPr>
          <p:grpSpPr bwMode="auto">
            <a:xfrm>
              <a:off x="617046" y="3794742"/>
              <a:ext cx="7488728" cy="1045271"/>
              <a:chOff x="720" y="1392"/>
              <a:chExt cx="4058" cy="480"/>
            </a:xfrm>
          </p:grpSpPr>
          <p:sp>
            <p:nvSpPr>
              <p:cNvPr id="28" name="AutoShape 56"/>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9" name="Group 57"/>
              <p:cNvGrpSpPr>
                <a:grpSpLocks/>
              </p:cNvGrpSpPr>
              <p:nvPr/>
            </p:nvGrpSpPr>
            <p:grpSpPr bwMode="auto">
              <a:xfrm>
                <a:off x="730" y="1407"/>
                <a:ext cx="4043" cy="444"/>
                <a:chOff x="744" y="1407"/>
                <a:chExt cx="3988" cy="444"/>
              </a:xfrm>
            </p:grpSpPr>
            <p:sp>
              <p:nvSpPr>
                <p:cNvPr id="30" name="AutoShape 58"/>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 name="AutoShape 59"/>
                <p:cNvSpPr>
                  <a:spLocks noChangeArrowheads="1"/>
                </p:cNvSpPr>
                <p:nvPr/>
              </p:nvSpPr>
              <p:spPr bwMode="gray">
                <a:xfrm>
                  <a:off x="744" y="1407"/>
                  <a:ext cx="3988" cy="115"/>
                </a:xfrm>
                <a:prstGeom prst="roundRect">
                  <a:avLst>
                    <a:gd name="adj" fmla="val 50000"/>
                  </a:avLst>
                </a:prstGeom>
                <a:gradFill rotWithShape="1">
                  <a:gsLst>
                    <a:gs pos="0">
                      <a:schemeClr val="folHlink">
                        <a:gamma/>
                        <a:tint val="22353"/>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26" name="Text Box 62"/>
            <p:cNvSpPr txBox="1">
              <a:spLocks noChangeArrowheads="1"/>
            </p:cNvSpPr>
            <p:nvPr/>
          </p:nvSpPr>
          <p:spPr bwMode="black">
            <a:xfrm>
              <a:off x="2139241" y="4077837"/>
              <a:ext cx="560916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TW" altLang="en-US" sz="2400" dirty="0" smtClean="0">
                  <a:solidFill>
                    <a:schemeClr val="bg1"/>
                  </a:solidFill>
                  <a:latin typeface="標楷體" panose="03000509000000000000" pitchFamily="65" charset="-120"/>
                  <a:ea typeface="標楷體" panose="03000509000000000000" pitchFamily="65" charset="-120"/>
                </a:rPr>
                <a:t>利率：</a:t>
              </a:r>
              <a:r>
                <a:rPr lang="en-US" altLang="zh-TW" sz="2400" dirty="0" smtClean="0">
                  <a:solidFill>
                    <a:schemeClr val="bg1"/>
                  </a:solidFill>
                  <a:latin typeface="標楷體" panose="03000509000000000000" pitchFamily="65" charset="-120"/>
                  <a:ea typeface="標楷體" panose="03000509000000000000" pitchFamily="65" charset="-120"/>
                </a:rPr>
                <a:t>1.31%</a:t>
              </a:r>
              <a:r>
                <a:rPr lang="zh-TW" altLang="en-US" sz="2400" dirty="0" smtClean="0">
                  <a:solidFill>
                    <a:schemeClr val="bg1"/>
                  </a:solidFill>
                  <a:latin typeface="標楷體" panose="03000509000000000000" pitchFamily="65" charset="-120"/>
                  <a:ea typeface="標楷體" panose="03000509000000000000" pitchFamily="65" charset="-120"/>
                </a:rPr>
                <a:t>～</a:t>
              </a:r>
              <a:r>
                <a:rPr lang="en-US" altLang="zh-TW" sz="2400" dirty="0" smtClean="0">
                  <a:solidFill>
                    <a:schemeClr val="bg1"/>
                  </a:solidFill>
                  <a:latin typeface="標楷體" panose="03000509000000000000" pitchFamily="65" charset="-120"/>
                  <a:ea typeface="標楷體" panose="03000509000000000000" pitchFamily="65" charset="-120"/>
                </a:rPr>
                <a:t>2.067%</a:t>
              </a:r>
              <a:r>
                <a:rPr lang="zh-TW" altLang="en-US" sz="2400" dirty="0" smtClean="0">
                  <a:solidFill>
                    <a:schemeClr val="bg1"/>
                  </a:solidFill>
                  <a:latin typeface="標楷體" panose="03000509000000000000" pitchFamily="65" charset="-120"/>
                  <a:ea typeface="標楷體" panose="03000509000000000000" pitchFamily="65" charset="-120"/>
                </a:rPr>
                <a:t>，視對象別而定。</a:t>
              </a:r>
              <a:endParaRPr lang="zh-TW" altLang="zh-TW" sz="2400" dirty="0">
                <a:solidFill>
                  <a:schemeClr val="bg1"/>
                </a:solidFill>
                <a:latin typeface="標楷體" panose="03000509000000000000" pitchFamily="65" charset="-120"/>
                <a:ea typeface="標楷體" panose="03000509000000000000" pitchFamily="65" charset="-120"/>
              </a:endParaRPr>
            </a:p>
            <a:p>
              <a:pPr>
                <a:spcBef>
                  <a:spcPct val="50000"/>
                </a:spcBef>
              </a:pPr>
              <a:endParaRPr lang="en-US" altLang="zh-TW" sz="2400" b="1" dirty="0">
                <a:latin typeface="Calibri" panose="020F0502020204030204" pitchFamily="34" charset="0"/>
                <a:ea typeface="新細明體" panose="02020500000000000000" pitchFamily="18" charset="-120"/>
              </a:endParaRPr>
            </a:p>
          </p:txBody>
        </p:sp>
        <p:pic>
          <p:nvPicPr>
            <p:cNvPr id="27" name="Picture 67"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91043" y="3893488"/>
              <a:ext cx="1179866" cy="10476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2616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latin typeface="標楷體" panose="03000509000000000000" pitchFamily="65" charset="-120"/>
                <a:ea typeface="標楷體" panose="03000509000000000000" pitchFamily="65" charset="-120"/>
              </a:rPr>
              <a:t>五、不動產買賣流程</a:t>
            </a:r>
            <a:endParaRPr lang="zh-TW" altLang="en-US" sz="4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31</a:t>
            </a:fld>
            <a:endParaRPr lang="en-US" altLang="zh-TW"/>
          </a:p>
        </p:txBody>
      </p:sp>
      <p:sp>
        <p:nvSpPr>
          <p:cNvPr id="5" name="手繪多邊形 4"/>
          <p:cNvSpPr/>
          <p:nvPr/>
        </p:nvSpPr>
        <p:spPr>
          <a:xfrm>
            <a:off x="114910" y="1648764"/>
            <a:ext cx="2213706" cy="1328223"/>
          </a:xfrm>
          <a:custGeom>
            <a:avLst/>
            <a:gdLst>
              <a:gd name="connsiteX0" fmla="*/ 0 w 2213706"/>
              <a:gd name="connsiteY0" fmla="*/ 132822 h 1328223"/>
              <a:gd name="connsiteX1" fmla="*/ 132822 w 2213706"/>
              <a:gd name="connsiteY1" fmla="*/ 0 h 1328223"/>
              <a:gd name="connsiteX2" fmla="*/ 2080884 w 2213706"/>
              <a:gd name="connsiteY2" fmla="*/ 0 h 1328223"/>
              <a:gd name="connsiteX3" fmla="*/ 2213706 w 2213706"/>
              <a:gd name="connsiteY3" fmla="*/ 132822 h 1328223"/>
              <a:gd name="connsiteX4" fmla="*/ 2213706 w 2213706"/>
              <a:gd name="connsiteY4" fmla="*/ 1195401 h 1328223"/>
              <a:gd name="connsiteX5" fmla="*/ 2080884 w 2213706"/>
              <a:gd name="connsiteY5" fmla="*/ 1328223 h 1328223"/>
              <a:gd name="connsiteX6" fmla="*/ 132822 w 2213706"/>
              <a:gd name="connsiteY6" fmla="*/ 1328223 h 1328223"/>
              <a:gd name="connsiteX7" fmla="*/ 0 w 2213706"/>
              <a:gd name="connsiteY7" fmla="*/ 1195401 h 1328223"/>
              <a:gd name="connsiteX8" fmla="*/ 0 w 2213706"/>
              <a:gd name="connsiteY8" fmla="*/ 132822 h 132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3706" h="1328223">
                <a:moveTo>
                  <a:pt x="0" y="132822"/>
                </a:moveTo>
                <a:cubicBezTo>
                  <a:pt x="0" y="59466"/>
                  <a:pt x="59466" y="0"/>
                  <a:pt x="132822" y="0"/>
                </a:cubicBezTo>
                <a:lnTo>
                  <a:pt x="2080884" y="0"/>
                </a:lnTo>
                <a:cubicBezTo>
                  <a:pt x="2154240" y="0"/>
                  <a:pt x="2213706" y="59466"/>
                  <a:pt x="2213706" y="132822"/>
                </a:cubicBezTo>
                <a:lnTo>
                  <a:pt x="2213706" y="1195401"/>
                </a:lnTo>
                <a:cubicBezTo>
                  <a:pt x="2213706" y="1268757"/>
                  <a:pt x="2154240" y="1328223"/>
                  <a:pt x="2080884" y="1328223"/>
                </a:cubicBezTo>
                <a:lnTo>
                  <a:pt x="132822" y="1328223"/>
                </a:lnTo>
                <a:cubicBezTo>
                  <a:pt x="59466" y="1328223"/>
                  <a:pt x="0" y="1268757"/>
                  <a:pt x="0" y="1195401"/>
                </a:cubicBezTo>
                <a:lnTo>
                  <a:pt x="0" y="132822"/>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6062" tIns="176062" rIns="176062" bIns="176062"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簽訂契約</a:t>
            </a:r>
            <a:endParaRPr lang="zh-TW" altLang="en-US" sz="3600" kern="1200" dirty="0">
              <a:latin typeface="標楷體" panose="03000509000000000000" pitchFamily="65" charset="-120"/>
              <a:ea typeface="標楷體" panose="03000509000000000000" pitchFamily="65" charset="-120"/>
            </a:endParaRPr>
          </a:p>
        </p:txBody>
      </p:sp>
      <p:sp>
        <p:nvSpPr>
          <p:cNvPr id="6" name="手繪多邊形 5"/>
          <p:cNvSpPr/>
          <p:nvPr/>
        </p:nvSpPr>
        <p:spPr>
          <a:xfrm>
            <a:off x="2549987" y="2038376"/>
            <a:ext cx="469305" cy="548999"/>
          </a:xfrm>
          <a:custGeom>
            <a:avLst/>
            <a:gdLst>
              <a:gd name="connsiteX0" fmla="*/ 0 w 469305"/>
              <a:gd name="connsiteY0" fmla="*/ 109800 h 548999"/>
              <a:gd name="connsiteX1" fmla="*/ 234653 w 469305"/>
              <a:gd name="connsiteY1" fmla="*/ 109800 h 548999"/>
              <a:gd name="connsiteX2" fmla="*/ 234653 w 469305"/>
              <a:gd name="connsiteY2" fmla="*/ 0 h 548999"/>
              <a:gd name="connsiteX3" fmla="*/ 469305 w 469305"/>
              <a:gd name="connsiteY3" fmla="*/ 274500 h 548999"/>
              <a:gd name="connsiteX4" fmla="*/ 234653 w 469305"/>
              <a:gd name="connsiteY4" fmla="*/ 548999 h 548999"/>
              <a:gd name="connsiteX5" fmla="*/ 234653 w 469305"/>
              <a:gd name="connsiteY5" fmla="*/ 439199 h 548999"/>
              <a:gd name="connsiteX6" fmla="*/ 0 w 469305"/>
              <a:gd name="connsiteY6" fmla="*/ 439199 h 548999"/>
              <a:gd name="connsiteX7" fmla="*/ 0 w 469305"/>
              <a:gd name="connsiteY7" fmla="*/ 109800 h 54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305" h="548999">
                <a:moveTo>
                  <a:pt x="0" y="109800"/>
                </a:moveTo>
                <a:lnTo>
                  <a:pt x="234653" y="109800"/>
                </a:lnTo>
                <a:lnTo>
                  <a:pt x="234653" y="0"/>
                </a:lnTo>
                <a:lnTo>
                  <a:pt x="469305" y="274500"/>
                </a:lnTo>
                <a:lnTo>
                  <a:pt x="234653" y="548999"/>
                </a:lnTo>
                <a:lnTo>
                  <a:pt x="234653" y="439199"/>
                </a:lnTo>
                <a:lnTo>
                  <a:pt x="0" y="439199"/>
                </a:lnTo>
                <a:lnTo>
                  <a:pt x="0" y="109800"/>
                </a:lnTo>
                <a:close/>
              </a:path>
            </a:pathLst>
          </a:custGeom>
          <a:solidFill>
            <a:srgbClr val="FF00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9800" rIns="140791" bIns="109800" numCol="1" spcCol="1270" anchor="ctr" anchorCtr="0">
            <a:noAutofit/>
          </a:bodyPr>
          <a:lstStyle/>
          <a:p>
            <a:pPr lvl="0" algn="ctr" defTabSz="1022350">
              <a:lnSpc>
                <a:spcPct val="90000"/>
              </a:lnSpc>
              <a:spcBef>
                <a:spcPct val="0"/>
              </a:spcBef>
              <a:spcAft>
                <a:spcPct val="35000"/>
              </a:spcAft>
            </a:pPr>
            <a:endParaRPr lang="zh-TW" altLang="en-US" sz="2300" kern="1200"/>
          </a:p>
        </p:txBody>
      </p:sp>
      <p:sp>
        <p:nvSpPr>
          <p:cNvPr id="7" name="手繪多邊形 6"/>
          <p:cNvSpPr/>
          <p:nvPr/>
        </p:nvSpPr>
        <p:spPr>
          <a:xfrm>
            <a:off x="3214098" y="1648764"/>
            <a:ext cx="2213706" cy="1328223"/>
          </a:xfrm>
          <a:custGeom>
            <a:avLst/>
            <a:gdLst>
              <a:gd name="connsiteX0" fmla="*/ 0 w 2213706"/>
              <a:gd name="connsiteY0" fmla="*/ 132822 h 1328223"/>
              <a:gd name="connsiteX1" fmla="*/ 132822 w 2213706"/>
              <a:gd name="connsiteY1" fmla="*/ 0 h 1328223"/>
              <a:gd name="connsiteX2" fmla="*/ 2080884 w 2213706"/>
              <a:gd name="connsiteY2" fmla="*/ 0 h 1328223"/>
              <a:gd name="connsiteX3" fmla="*/ 2213706 w 2213706"/>
              <a:gd name="connsiteY3" fmla="*/ 132822 h 1328223"/>
              <a:gd name="connsiteX4" fmla="*/ 2213706 w 2213706"/>
              <a:gd name="connsiteY4" fmla="*/ 1195401 h 1328223"/>
              <a:gd name="connsiteX5" fmla="*/ 2080884 w 2213706"/>
              <a:gd name="connsiteY5" fmla="*/ 1328223 h 1328223"/>
              <a:gd name="connsiteX6" fmla="*/ 132822 w 2213706"/>
              <a:gd name="connsiteY6" fmla="*/ 1328223 h 1328223"/>
              <a:gd name="connsiteX7" fmla="*/ 0 w 2213706"/>
              <a:gd name="connsiteY7" fmla="*/ 1195401 h 1328223"/>
              <a:gd name="connsiteX8" fmla="*/ 0 w 2213706"/>
              <a:gd name="connsiteY8" fmla="*/ 132822 h 132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3706" h="1328223">
                <a:moveTo>
                  <a:pt x="0" y="132822"/>
                </a:moveTo>
                <a:cubicBezTo>
                  <a:pt x="0" y="59466"/>
                  <a:pt x="59466" y="0"/>
                  <a:pt x="132822" y="0"/>
                </a:cubicBezTo>
                <a:lnTo>
                  <a:pt x="2080884" y="0"/>
                </a:lnTo>
                <a:cubicBezTo>
                  <a:pt x="2154240" y="0"/>
                  <a:pt x="2213706" y="59466"/>
                  <a:pt x="2213706" y="132822"/>
                </a:cubicBezTo>
                <a:lnTo>
                  <a:pt x="2213706" y="1195401"/>
                </a:lnTo>
                <a:cubicBezTo>
                  <a:pt x="2213706" y="1268757"/>
                  <a:pt x="2154240" y="1328223"/>
                  <a:pt x="2080884" y="1328223"/>
                </a:cubicBezTo>
                <a:lnTo>
                  <a:pt x="132822" y="1328223"/>
                </a:lnTo>
                <a:cubicBezTo>
                  <a:pt x="59466" y="1328223"/>
                  <a:pt x="0" y="1268757"/>
                  <a:pt x="0" y="1195401"/>
                </a:cubicBezTo>
                <a:lnTo>
                  <a:pt x="0" y="132822"/>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6062" tIns="176062" rIns="176062" bIns="176062"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申請貸款</a:t>
            </a:r>
            <a:endParaRPr lang="zh-TW" altLang="en-US" sz="3600" kern="1200" dirty="0">
              <a:latin typeface="標楷體" panose="03000509000000000000" pitchFamily="65" charset="-120"/>
              <a:ea typeface="標楷體" panose="03000509000000000000" pitchFamily="65" charset="-120"/>
            </a:endParaRPr>
          </a:p>
        </p:txBody>
      </p:sp>
      <p:sp>
        <p:nvSpPr>
          <p:cNvPr id="8" name="手繪多邊形 7"/>
          <p:cNvSpPr/>
          <p:nvPr/>
        </p:nvSpPr>
        <p:spPr>
          <a:xfrm>
            <a:off x="5649175" y="2038376"/>
            <a:ext cx="469305" cy="548999"/>
          </a:xfrm>
          <a:custGeom>
            <a:avLst/>
            <a:gdLst>
              <a:gd name="connsiteX0" fmla="*/ 0 w 469305"/>
              <a:gd name="connsiteY0" fmla="*/ 109800 h 548999"/>
              <a:gd name="connsiteX1" fmla="*/ 234653 w 469305"/>
              <a:gd name="connsiteY1" fmla="*/ 109800 h 548999"/>
              <a:gd name="connsiteX2" fmla="*/ 234653 w 469305"/>
              <a:gd name="connsiteY2" fmla="*/ 0 h 548999"/>
              <a:gd name="connsiteX3" fmla="*/ 469305 w 469305"/>
              <a:gd name="connsiteY3" fmla="*/ 274500 h 548999"/>
              <a:gd name="connsiteX4" fmla="*/ 234653 w 469305"/>
              <a:gd name="connsiteY4" fmla="*/ 548999 h 548999"/>
              <a:gd name="connsiteX5" fmla="*/ 234653 w 469305"/>
              <a:gd name="connsiteY5" fmla="*/ 439199 h 548999"/>
              <a:gd name="connsiteX6" fmla="*/ 0 w 469305"/>
              <a:gd name="connsiteY6" fmla="*/ 439199 h 548999"/>
              <a:gd name="connsiteX7" fmla="*/ 0 w 469305"/>
              <a:gd name="connsiteY7" fmla="*/ 109800 h 54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305" h="548999">
                <a:moveTo>
                  <a:pt x="0" y="109800"/>
                </a:moveTo>
                <a:lnTo>
                  <a:pt x="234653" y="109800"/>
                </a:lnTo>
                <a:lnTo>
                  <a:pt x="234653" y="0"/>
                </a:lnTo>
                <a:lnTo>
                  <a:pt x="469305" y="274500"/>
                </a:lnTo>
                <a:lnTo>
                  <a:pt x="234653" y="548999"/>
                </a:lnTo>
                <a:lnTo>
                  <a:pt x="234653" y="439199"/>
                </a:lnTo>
                <a:lnTo>
                  <a:pt x="0" y="439199"/>
                </a:lnTo>
                <a:lnTo>
                  <a:pt x="0" y="109800"/>
                </a:lnTo>
                <a:close/>
              </a:path>
            </a:pathLst>
          </a:custGeom>
          <a:solidFill>
            <a:srgbClr val="FF00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9800" rIns="140791" bIns="109800" numCol="1" spcCol="1270" anchor="ctr" anchorCtr="0">
            <a:noAutofit/>
          </a:bodyPr>
          <a:lstStyle/>
          <a:p>
            <a:pPr lvl="0" algn="ctr" defTabSz="1022350">
              <a:lnSpc>
                <a:spcPct val="90000"/>
              </a:lnSpc>
              <a:spcBef>
                <a:spcPct val="0"/>
              </a:spcBef>
              <a:spcAft>
                <a:spcPct val="35000"/>
              </a:spcAft>
            </a:pPr>
            <a:endParaRPr lang="zh-TW" altLang="en-US" sz="2300" kern="1200"/>
          </a:p>
        </p:txBody>
      </p:sp>
      <p:sp>
        <p:nvSpPr>
          <p:cNvPr id="9" name="手繪多邊形 8"/>
          <p:cNvSpPr/>
          <p:nvPr/>
        </p:nvSpPr>
        <p:spPr>
          <a:xfrm>
            <a:off x="6313287" y="1648764"/>
            <a:ext cx="2213706" cy="1328223"/>
          </a:xfrm>
          <a:custGeom>
            <a:avLst/>
            <a:gdLst>
              <a:gd name="connsiteX0" fmla="*/ 0 w 2213706"/>
              <a:gd name="connsiteY0" fmla="*/ 132822 h 1328223"/>
              <a:gd name="connsiteX1" fmla="*/ 132822 w 2213706"/>
              <a:gd name="connsiteY1" fmla="*/ 0 h 1328223"/>
              <a:gd name="connsiteX2" fmla="*/ 2080884 w 2213706"/>
              <a:gd name="connsiteY2" fmla="*/ 0 h 1328223"/>
              <a:gd name="connsiteX3" fmla="*/ 2213706 w 2213706"/>
              <a:gd name="connsiteY3" fmla="*/ 132822 h 1328223"/>
              <a:gd name="connsiteX4" fmla="*/ 2213706 w 2213706"/>
              <a:gd name="connsiteY4" fmla="*/ 1195401 h 1328223"/>
              <a:gd name="connsiteX5" fmla="*/ 2080884 w 2213706"/>
              <a:gd name="connsiteY5" fmla="*/ 1328223 h 1328223"/>
              <a:gd name="connsiteX6" fmla="*/ 132822 w 2213706"/>
              <a:gd name="connsiteY6" fmla="*/ 1328223 h 1328223"/>
              <a:gd name="connsiteX7" fmla="*/ 0 w 2213706"/>
              <a:gd name="connsiteY7" fmla="*/ 1195401 h 1328223"/>
              <a:gd name="connsiteX8" fmla="*/ 0 w 2213706"/>
              <a:gd name="connsiteY8" fmla="*/ 132822 h 132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3706" h="1328223">
                <a:moveTo>
                  <a:pt x="0" y="132822"/>
                </a:moveTo>
                <a:cubicBezTo>
                  <a:pt x="0" y="59466"/>
                  <a:pt x="59466" y="0"/>
                  <a:pt x="132822" y="0"/>
                </a:cubicBezTo>
                <a:lnTo>
                  <a:pt x="2080884" y="0"/>
                </a:lnTo>
                <a:cubicBezTo>
                  <a:pt x="2154240" y="0"/>
                  <a:pt x="2213706" y="59466"/>
                  <a:pt x="2213706" y="132822"/>
                </a:cubicBezTo>
                <a:lnTo>
                  <a:pt x="2213706" y="1195401"/>
                </a:lnTo>
                <a:cubicBezTo>
                  <a:pt x="2213706" y="1268757"/>
                  <a:pt x="2154240" y="1328223"/>
                  <a:pt x="2080884" y="1328223"/>
                </a:cubicBezTo>
                <a:lnTo>
                  <a:pt x="132822" y="1328223"/>
                </a:lnTo>
                <a:cubicBezTo>
                  <a:pt x="59466" y="1328223"/>
                  <a:pt x="0" y="1268757"/>
                  <a:pt x="0" y="1195401"/>
                </a:cubicBezTo>
                <a:lnTo>
                  <a:pt x="0" y="132822"/>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6062" tIns="176062" rIns="176062" bIns="176062"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徵信審核</a:t>
            </a:r>
            <a:endParaRPr lang="zh-TW" altLang="en-US" sz="3600" kern="1200" dirty="0">
              <a:latin typeface="標楷體" panose="03000509000000000000" pitchFamily="65" charset="-120"/>
              <a:ea typeface="標楷體" panose="03000509000000000000" pitchFamily="65" charset="-120"/>
            </a:endParaRPr>
          </a:p>
        </p:txBody>
      </p:sp>
      <p:sp>
        <p:nvSpPr>
          <p:cNvPr id="13" name="手繪多邊形 12"/>
          <p:cNvSpPr/>
          <p:nvPr/>
        </p:nvSpPr>
        <p:spPr>
          <a:xfrm>
            <a:off x="114910" y="3736996"/>
            <a:ext cx="2213706" cy="1328223"/>
          </a:xfrm>
          <a:custGeom>
            <a:avLst/>
            <a:gdLst>
              <a:gd name="connsiteX0" fmla="*/ 0 w 2213706"/>
              <a:gd name="connsiteY0" fmla="*/ 132822 h 1328223"/>
              <a:gd name="connsiteX1" fmla="*/ 132822 w 2213706"/>
              <a:gd name="connsiteY1" fmla="*/ 0 h 1328223"/>
              <a:gd name="connsiteX2" fmla="*/ 2080884 w 2213706"/>
              <a:gd name="connsiteY2" fmla="*/ 0 h 1328223"/>
              <a:gd name="connsiteX3" fmla="*/ 2213706 w 2213706"/>
              <a:gd name="connsiteY3" fmla="*/ 132822 h 1328223"/>
              <a:gd name="connsiteX4" fmla="*/ 2213706 w 2213706"/>
              <a:gd name="connsiteY4" fmla="*/ 1195401 h 1328223"/>
              <a:gd name="connsiteX5" fmla="*/ 2080884 w 2213706"/>
              <a:gd name="connsiteY5" fmla="*/ 1328223 h 1328223"/>
              <a:gd name="connsiteX6" fmla="*/ 132822 w 2213706"/>
              <a:gd name="connsiteY6" fmla="*/ 1328223 h 1328223"/>
              <a:gd name="connsiteX7" fmla="*/ 0 w 2213706"/>
              <a:gd name="connsiteY7" fmla="*/ 1195401 h 1328223"/>
              <a:gd name="connsiteX8" fmla="*/ 0 w 2213706"/>
              <a:gd name="connsiteY8" fmla="*/ 132822 h 132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3706" h="1328223">
                <a:moveTo>
                  <a:pt x="0" y="132822"/>
                </a:moveTo>
                <a:cubicBezTo>
                  <a:pt x="0" y="59466"/>
                  <a:pt x="59466" y="0"/>
                  <a:pt x="132822" y="0"/>
                </a:cubicBezTo>
                <a:lnTo>
                  <a:pt x="2080884" y="0"/>
                </a:lnTo>
                <a:cubicBezTo>
                  <a:pt x="2154240" y="0"/>
                  <a:pt x="2213706" y="59466"/>
                  <a:pt x="2213706" y="132822"/>
                </a:cubicBezTo>
                <a:lnTo>
                  <a:pt x="2213706" y="1195401"/>
                </a:lnTo>
                <a:cubicBezTo>
                  <a:pt x="2213706" y="1268757"/>
                  <a:pt x="2154240" y="1328223"/>
                  <a:pt x="2080884" y="1328223"/>
                </a:cubicBezTo>
                <a:lnTo>
                  <a:pt x="132822" y="1328223"/>
                </a:lnTo>
                <a:cubicBezTo>
                  <a:pt x="59466" y="1328223"/>
                  <a:pt x="0" y="1268757"/>
                  <a:pt x="0" y="1195401"/>
                </a:cubicBezTo>
                <a:lnTo>
                  <a:pt x="0" y="132822"/>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6062" tIns="176062" rIns="176062" bIns="176062"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通知對保</a:t>
            </a:r>
            <a:endParaRPr lang="zh-TW" altLang="en-US" sz="3600" kern="1200" dirty="0">
              <a:latin typeface="標楷體" panose="03000509000000000000" pitchFamily="65" charset="-120"/>
              <a:ea typeface="標楷體" panose="03000509000000000000" pitchFamily="65" charset="-120"/>
            </a:endParaRPr>
          </a:p>
        </p:txBody>
      </p:sp>
      <p:sp>
        <p:nvSpPr>
          <p:cNvPr id="14" name="手繪多邊形 13"/>
          <p:cNvSpPr/>
          <p:nvPr/>
        </p:nvSpPr>
        <p:spPr>
          <a:xfrm>
            <a:off x="2549987" y="4126608"/>
            <a:ext cx="469305" cy="548999"/>
          </a:xfrm>
          <a:custGeom>
            <a:avLst/>
            <a:gdLst>
              <a:gd name="connsiteX0" fmla="*/ 0 w 469305"/>
              <a:gd name="connsiteY0" fmla="*/ 109800 h 548999"/>
              <a:gd name="connsiteX1" fmla="*/ 234653 w 469305"/>
              <a:gd name="connsiteY1" fmla="*/ 109800 h 548999"/>
              <a:gd name="connsiteX2" fmla="*/ 234653 w 469305"/>
              <a:gd name="connsiteY2" fmla="*/ 0 h 548999"/>
              <a:gd name="connsiteX3" fmla="*/ 469305 w 469305"/>
              <a:gd name="connsiteY3" fmla="*/ 274500 h 548999"/>
              <a:gd name="connsiteX4" fmla="*/ 234653 w 469305"/>
              <a:gd name="connsiteY4" fmla="*/ 548999 h 548999"/>
              <a:gd name="connsiteX5" fmla="*/ 234653 w 469305"/>
              <a:gd name="connsiteY5" fmla="*/ 439199 h 548999"/>
              <a:gd name="connsiteX6" fmla="*/ 0 w 469305"/>
              <a:gd name="connsiteY6" fmla="*/ 439199 h 548999"/>
              <a:gd name="connsiteX7" fmla="*/ 0 w 469305"/>
              <a:gd name="connsiteY7" fmla="*/ 109800 h 54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305" h="548999">
                <a:moveTo>
                  <a:pt x="0" y="109800"/>
                </a:moveTo>
                <a:lnTo>
                  <a:pt x="234653" y="109800"/>
                </a:lnTo>
                <a:lnTo>
                  <a:pt x="234653" y="0"/>
                </a:lnTo>
                <a:lnTo>
                  <a:pt x="469305" y="274500"/>
                </a:lnTo>
                <a:lnTo>
                  <a:pt x="234653" y="548999"/>
                </a:lnTo>
                <a:lnTo>
                  <a:pt x="234653" y="439199"/>
                </a:lnTo>
                <a:lnTo>
                  <a:pt x="0" y="439199"/>
                </a:lnTo>
                <a:lnTo>
                  <a:pt x="0" y="109800"/>
                </a:lnTo>
                <a:close/>
              </a:path>
            </a:pathLst>
          </a:custGeom>
          <a:solidFill>
            <a:srgbClr val="FF00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9800" rIns="140791" bIns="109800" numCol="1" spcCol="1270" anchor="ctr" anchorCtr="0">
            <a:noAutofit/>
          </a:bodyPr>
          <a:lstStyle/>
          <a:p>
            <a:pPr lvl="0" algn="ctr" defTabSz="1022350">
              <a:lnSpc>
                <a:spcPct val="90000"/>
              </a:lnSpc>
              <a:spcBef>
                <a:spcPct val="0"/>
              </a:spcBef>
              <a:spcAft>
                <a:spcPct val="35000"/>
              </a:spcAft>
            </a:pPr>
            <a:endParaRPr lang="zh-TW" altLang="en-US" sz="2300" kern="1200"/>
          </a:p>
        </p:txBody>
      </p:sp>
      <p:sp>
        <p:nvSpPr>
          <p:cNvPr id="15" name="手繪多邊形 14"/>
          <p:cNvSpPr/>
          <p:nvPr/>
        </p:nvSpPr>
        <p:spPr>
          <a:xfrm>
            <a:off x="3214098" y="3736996"/>
            <a:ext cx="2213706" cy="1328223"/>
          </a:xfrm>
          <a:custGeom>
            <a:avLst/>
            <a:gdLst>
              <a:gd name="connsiteX0" fmla="*/ 0 w 2213706"/>
              <a:gd name="connsiteY0" fmla="*/ 132822 h 1328223"/>
              <a:gd name="connsiteX1" fmla="*/ 132822 w 2213706"/>
              <a:gd name="connsiteY1" fmla="*/ 0 h 1328223"/>
              <a:gd name="connsiteX2" fmla="*/ 2080884 w 2213706"/>
              <a:gd name="connsiteY2" fmla="*/ 0 h 1328223"/>
              <a:gd name="connsiteX3" fmla="*/ 2213706 w 2213706"/>
              <a:gd name="connsiteY3" fmla="*/ 132822 h 1328223"/>
              <a:gd name="connsiteX4" fmla="*/ 2213706 w 2213706"/>
              <a:gd name="connsiteY4" fmla="*/ 1195401 h 1328223"/>
              <a:gd name="connsiteX5" fmla="*/ 2080884 w 2213706"/>
              <a:gd name="connsiteY5" fmla="*/ 1328223 h 1328223"/>
              <a:gd name="connsiteX6" fmla="*/ 132822 w 2213706"/>
              <a:gd name="connsiteY6" fmla="*/ 1328223 h 1328223"/>
              <a:gd name="connsiteX7" fmla="*/ 0 w 2213706"/>
              <a:gd name="connsiteY7" fmla="*/ 1195401 h 1328223"/>
              <a:gd name="connsiteX8" fmla="*/ 0 w 2213706"/>
              <a:gd name="connsiteY8" fmla="*/ 132822 h 132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3706" h="1328223">
                <a:moveTo>
                  <a:pt x="0" y="132822"/>
                </a:moveTo>
                <a:cubicBezTo>
                  <a:pt x="0" y="59466"/>
                  <a:pt x="59466" y="0"/>
                  <a:pt x="132822" y="0"/>
                </a:cubicBezTo>
                <a:lnTo>
                  <a:pt x="2080884" y="0"/>
                </a:lnTo>
                <a:cubicBezTo>
                  <a:pt x="2154240" y="0"/>
                  <a:pt x="2213706" y="59466"/>
                  <a:pt x="2213706" y="132822"/>
                </a:cubicBezTo>
                <a:lnTo>
                  <a:pt x="2213706" y="1195401"/>
                </a:lnTo>
                <a:cubicBezTo>
                  <a:pt x="2213706" y="1268757"/>
                  <a:pt x="2154240" y="1328223"/>
                  <a:pt x="2080884" y="1328223"/>
                </a:cubicBezTo>
                <a:lnTo>
                  <a:pt x="132822" y="1328223"/>
                </a:lnTo>
                <a:cubicBezTo>
                  <a:pt x="59466" y="1328223"/>
                  <a:pt x="0" y="1268757"/>
                  <a:pt x="0" y="1195401"/>
                </a:cubicBezTo>
                <a:lnTo>
                  <a:pt x="0" y="132822"/>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6062" tIns="176062" rIns="176062" bIns="176062"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產權設定</a:t>
            </a:r>
            <a:endParaRPr lang="zh-TW" altLang="en-US" sz="3600" kern="1200" dirty="0">
              <a:latin typeface="標楷體" panose="03000509000000000000" pitchFamily="65" charset="-120"/>
              <a:ea typeface="標楷體" panose="03000509000000000000" pitchFamily="65" charset="-120"/>
            </a:endParaRPr>
          </a:p>
        </p:txBody>
      </p:sp>
      <p:sp>
        <p:nvSpPr>
          <p:cNvPr id="16" name="手繪多邊形 15"/>
          <p:cNvSpPr/>
          <p:nvPr/>
        </p:nvSpPr>
        <p:spPr>
          <a:xfrm>
            <a:off x="5649175" y="4126608"/>
            <a:ext cx="469305" cy="548999"/>
          </a:xfrm>
          <a:custGeom>
            <a:avLst/>
            <a:gdLst>
              <a:gd name="connsiteX0" fmla="*/ 0 w 469305"/>
              <a:gd name="connsiteY0" fmla="*/ 109800 h 548999"/>
              <a:gd name="connsiteX1" fmla="*/ 234653 w 469305"/>
              <a:gd name="connsiteY1" fmla="*/ 109800 h 548999"/>
              <a:gd name="connsiteX2" fmla="*/ 234653 w 469305"/>
              <a:gd name="connsiteY2" fmla="*/ 0 h 548999"/>
              <a:gd name="connsiteX3" fmla="*/ 469305 w 469305"/>
              <a:gd name="connsiteY3" fmla="*/ 274500 h 548999"/>
              <a:gd name="connsiteX4" fmla="*/ 234653 w 469305"/>
              <a:gd name="connsiteY4" fmla="*/ 548999 h 548999"/>
              <a:gd name="connsiteX5" fmla="*/ 234653 w 469305"/>
              <a:gd name="connsiteY5" fmla="*/ 439199 h 548999"/>
              <a:gd name="connsiteX6" fmla="*/ 0 w 469305"/>
              <a:gd name="connsiteY6" fmla="*/ 439199 h 548999"/>
              <a:gd name="connsiteX7" fmla="*/ 0 w 469305"/>
              <a:gd name="connsiteY7" fmla="*/ 109800 h 54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305" h="548999">
                <a:moveTo>
                  <a:pt x="0" y="109800"/>
                </a:moveTo>
                <a:lnTo>
                  <a:pt x="234653" y="109800"/>
                </a:lnTo>
                <a:lnTo>
                  <a:pt x="234653" y="0"/>
                </a:lnTo>
                <a:lnTo>
                  <a:pt x="469305" y="274500"/>
                </a:lnTo>
                <a:lnTo>
                  <a:pt x="234653" y="548999"/>
                </a:lnTo>
                <a:lnTo>
                  <a:pt x="234653" y="439199"/>
                </a:lnTo>
                <a:lnTo>
                  <a:pt x="0" y="439199"/>
                </a:lnTo>
                <a:lnTo>
                  <a:pt x="0" y="109800"/>
                </a:lnTo>
                <a:close/>
              </a:path>
            </a:pathLst>
          </a:custGeom>
          <a:solidFill>
            <a:srgbClr val="FF00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9800" rIns="140791" bIns="109800" numCol="1" spcCol="1270" anchor="ctr" anchorCtr="0">
            <a:noAutofit/>
          </a:bodyPr>
          <a:lstStyle/>
          <a:p>
            <a:pPr lvl="0" algn="ctr" defTabSz="1022350">
              <a:lnSpc>
                <a:spcPct val="90000"/>
              </a:lnSpc>
              <a:spcBef>
                <a:spcPct val="0"/>
              </a:spcBef>
              <a:spcAft>
                <a:spcPct val="35000"/>
              </a:spcAft>
            </a:pPr>
            <a:endParaRPr lang="zh-TW" altLang="en-US" sz="2300" kern="1200"/>
          </a:p>
        </p:txBody>
      </p:sp>
      <p:sp>
        <p:nvSpPr>
          <p:cNvPr id="17" name="手繪多邊形 16"/>
          <p:cNvSpPr/>
          <p:nvPr/>
        </p:nvSpPr>
        <p:spPr>
          <a:xfrm>
            <a:off x="6313287" y="3736996"/>
            <a:ext cx="2213706" cy="1328223"/>
          </a:xfrm>
          <a:custGeom>
            <a:avLst/>
            <a:gdLst>
              <a:gd name="connsiteX0" fmla="*/ 0 w 2213706"/>
              <a:gd name="connsiteY0" fmla="*/ 132822 h 1328223"/>
              <a:gd name="connsiteX1" fmla="*/ 132822 w 2213706"/>
              <a:gd name="connsiteY1" fmla="*/ 0 h 1328223"/>
              <a:gd name="connsiteX2" fmla="*/ 2080884 w 2213706"/>
              <a:gd name="connsiteY2" fmla="*/ 0 h 1328223"/>
              <a:gd name="connsiteX3" fmla="*/ 2213706 w 2213706"/>
              <a:gd name="connsiteY3" fmla="*/ 132822 h 1328223"/>
              <a:gd name="connsiteX4" fmla="*/ 2213706 w 2213706"/>
              <a:gd name="connsiteY4" fmla="*/ 1195401 h 1328223"/>
              <a:gd name="connsiteX5" fmla="*/ 2080884 w 2213706"/>
              <a:gd name="connsiteY5" fmla="*/ 1328223 h 1328223"/>
              <a:gd name="connsiteX6" fmla="*/ 132822 w 2213706"/>
              <a:gd name="connsiteY6" fmla="*/ 1328223 h 1328223"/>
              <a:gd name="connsiteX7" fmla="*/ 0 w 2213706"/>
              <a:gd name="connsiteY7" fmla="*/ 1195401 h 1328223"/>
              <a:gd name="connsiteX8" fmla="*/ 0 w 2213706"/>
              <a:gd name="connsiteY8" fmla="*/ 132822 h 132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3706" h="1328223">
                <a:moveTo>
                  <a:pt x="0" y="132822"/>
                </a:moveTo>
                <a:cubicBezTo>
                  <a:pt x="0" y="59466"/>
                  <a:pt x="59466" y="0"/>
                  <a:pt x="132822" y="0"/>
                </a:cubicBezTo>
                <a:lnTo>
                  <a:pt x="2080884" y="0"/>
                </a:lnTo>
                <a:cubicBezTo>
                  <a:pt x="2154240" y="0"/>
                  <a:pt x="2213706" y="59466"/>
                  <a:pt x="2213706" y="132822"/>
                </a:cubicBezTo>
                <a:lnTo>
                  <a:pt x="2213706" y="1195401"/>
                </a:lnTo>
                <a:cubicBezTo>
                  <a:pt x="2213706" y="1268757"/>
                  <a:pt x="2154240" y="1328223"/>
                  <a:pt x="2080884" y="1328223"/>
                </a:cubicBezTo>
                <a:lnTo>
                  <a:pt x="132822" y="1328223"/>
                </a:lnTo>
                <a:cubicBezTo>
                  <a:pt x="59466" y="1328223"/>
                  <a:pt x="0" y="1268757"/>
                  <a:pt x="0" y="1195401"/>
                </a:cubicBezTo>
                <a:lnTo>
                  <a:pt x="0" y="132822"/>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6062" tIns="176062" rIns="176062" bIns="176062"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撥款交屋</a:t>
            </a:r>
            <a:endParaRPr lang="zh-TW" altLang="en-US" sz="3600" kern="1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45574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P spid="14"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簽訂契約應注意事項</a:t>
            </a:r>
            <a:endParaRPr lang="en-US" altLang="zh-TW" dirty="0">
              <a:latin typeface="標楷體" panose="03000509000000000000" pitchFamily="65" charset="-120"/>
              <a:ea typeface="標楷體" panose="03000509000000000000" pitchFamily="65" charset="-120"/>
            </a:endParaRPr>
          </a:p>
        </p:txBody>
      </p:sp>
      <p:grpSp>
        <p:nvGrpSpPr>
          <p:cNvPr id="2" name="群組 1"/>
          <p:cNvGrpSpPr/>
          <p:nvPr/>
        </p:nvGrpSpPr>
        <p:grpSpPr>
          <a:xfrm>
            <a:off x="285875" y="968134"/>
            <a:ext cx="3661646" cy="2583715"/>
            <a:chOff x="179512" y="1628800"/>
            <a:chExt cx="3352800" cy="1871829"/>
          </a:xfrm>
        </p:grpSpPr>
        <p:grpSp>
          <p:nvGrpSpPr>
            <p:cNvPr id="16" name="群組 15"/>
            <p:cNvGrpSpPr/>
            <p:nvPr/>
          </p:nvGrpSpPr>
          <p:grpSpPr>
            <a:xfrm>
              <a:off x="179512" y="1628800"/>
              <a:ext cx="3352800" cy="1625948"/>
              <a:chOff x="914400" y="4552950"/>
              <a:chExt cx="3352800" cy="1625948"/>
            </a:xfrm>
          </p:grpSpPr>
          <p:sp>
            <p:nvSpPr>
              <p:cNvPr id="17" name="AutoShape 47"/>
              <p:cNvSpPr>
                <a:spLocks noChangeArrowheads="1"/>
              </p:cNvSpPr>
              <p:nvPr/>
            </p:nvSpPr>
            <p:spPr bwMode="gray">
              <a:xfrm>
                <a:off x="914400" y="4752975"/>
                <a:ext cx="3352800" cy="1425923"/>
              </a:xfrm>
              <a:prstGeom prst="roundRect">
                <a:avLst>
                  <a:gd name="adj" fmla="val 9481"/>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TW" altLang="en-US"/>
              </a:p>
            </p:txBody>
          </p:sp>
          <p:grpSp>
            <p:nvGrpSpPr>
              <p:cNvPr id="18" name="Group 48"/>
              <p:cNvGrpSpPr>
                <a:grpSpLocks/>
              </p:cNvGrpSpPr>
              <p:nvPr/>
            </p:nvGrpSpPr>
            <p:grpSpPr bwMode="auto">
              <a:xfrm>
                <a:off x="1143000" y="4552950"/>
                <a:ext cx="2886075" cy="444500"/>
                <a:chOff x="624" y="672"/>
                <a:chExt cx="1773" cy="240"/>
              </a:xfrm>
            </p:grpSpPr>
            <p:sp>
              <p:nvSpPr>
                <p:cNvPr id="21" name="AutoShape 49"/>
                <p:cNvSpPr>
                  <a:spLocks noChangeArrowheads="1"/>
                </p:cNvSpPr>
                <p:nvPr/>
              </p:nvSpPr>
              <p:spPr bwMode="gray">
                <a:xfrm>
                  <a:off x="624" y="672"/>
                  <a:ext cx="1773" cy="240"/>
                </a:xfrm>
                <a:prstGeom prst="roundRect">
                  <a:avLst>
                    <a:gd name="adj" fmla="val 27917"/>
                  </a:avLst>
                </a:prstGeom>
                <a:solidFill>
                  <a:srgbClr val="7BB11B"/>
                </a:solid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22" name="AutoShape 50"/>
                <p:cNvSpPr>
                  <a:spLocks noChangeArrowheads="1"/>
                </p:cNvSpPr>
                <p:nvPr/>
              </p:nvSpPr>
              <p:spPr bwMode="gray">
                <a:xfrm>
                  <a:off x="636" y="674"/>
                  <a:ext cx="1748" cy="108"/>
                </a:xfrm>
                <a:prstGeom prst="roundRect">
                  <a:avLst>
                    <a:gd name="adj" fmla="val 50000"/>
                  </a:avLst>
                </a:prstGeom>
                <a:gradFill rotWithShape="1">
                  <a:gsLst>
                    <a:gs pos="0">
                      <a:srgbClr val="7BB11B">
                        <a:gamma/>
                        <a:tint val="0"/>
                        <a:invGamma/>
                        <a:alpha val="30000"/>
                      </a:srgbClr>
                    </a:gs>
                    <a:gs pos="100000">
                      <a:srgbClr val="7BB11B">
                        <a:alpha val="3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TW" altLang="en-US"/>
                </a:p>
              </p:txBody>
            </p:sp>
          </p:grpSp>
          <p:sp>
            <p:nvSpPr>
              <p:cNvPr id="19" name="Rectangle 72"/>
              <p:cNvSpPr>
                <a:spLocks noChangeArrowheads="1"/>
              </p:cNvSpPr>
              <p:nvPr/>
            </p:nvSpPr>
            <p:spPr bwMode="white">
              <a:xfrm>
                <a:off x="1839804" y="4598988"/>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smtClean="0">
                    <a:solidFill>
                      <a:srgbClr val="FFFFFF"/>
                    </a:solidFill>
                    <a:latin typeface="標楷體" panose="03000509000000000000" pitchFamily="65" charset="-120"/>
                    <a:ea typeface="標楷體" panose="03000509000000000000" pitchFamily="65" charset="-120"/>
                  </a:rPr>
                  <a:t>產權清楚</a:t>
                </a:r>
                <a:r>
                  <a:rPr lang="en-US" altLang="zh-TW" sz="1600" b="1" dirty="0" smtClean="0">
                    <a:solidFill>
                      <a:srgbClr val="FFFFFF"/>
                    </a:solidFill>
                    <a:ea typeface="新細明體" panose="02020500000000000000" pitchFamily="18" charset="-120"/>
                  </a:rPr>
                  <a:t>	</a:t>
                </a:r>
                <a:endParaRPr lang="en-US" altLang="zh-TW" sz="1600" b="1" dirty="0">
                  <a:solidFill>
                    <a:srgbClr val="FFFFFF"/>
                  </a:solidFill>
                  <a:ea typeface="新細明體" panose="02020500000000000000" pitchFamily="18" charset="-120"/>
                </a:endParaRPr>
              </a:p>
            </p:txBody>
          </p:sp>
          <p:sp>
            <p:nvSpPr>
              <p:cNvPr id="20" name="Rectangle 74"/>
              <p:cNvSpPr>
                <a:spLocks noChangeArrowheads="1"/>
              </p:cNvSpPr>
              <p:nvPr/>
            </p:nvSpPr>
            <p:spPr bwMode="black">
              <a:xfrm>
                <a:off x="1020763" y="5075238"/>
                <a:ext cx="3124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zh-TW" sz="1400" b="1" dirty="0">
                  <a:ea typeface="新細明體" panose="02020500000000000000" pitchFamily="18" charset="-120"/>
                </a:endParaRPr>
              </a:p>
            </p:txBody>
          </p:sp>
        </p:grpSp>
        <p:sp>
          <p:nvSpPr>
            <p:cNvPr id="4" name="矩形 3"/>
            <p:cNvSpPr/>
            <p:nvPr/>
          </p:nvSpPr>
          <p:spPr>
            <a:xfrm>
              <a:off x="179512" y="2115634"/>
              <a:ext cx="3352800" cy="1384995"/>
            </a:xfrm>
            <a:prstGeom prst="rect">
              <a:avLst/>
            </a:prstGeom>
          </p:spPr>
          <p:txBody>
            <a:bodyPr wrap="square">
              <a:spAutoFit/>
            </a:bodyPr>
            <a:lstStyle/>
            <a:p>
              <a:pPr algn="l"/>
              <a:r>
                <a:rPr lang="zh-TW" altLang="en-US" sz="1400" dirty="0" smtClean="0">
                  <a:latin typeface="標楷體" panose="03000509000000000000" pitchFamily="65" charset="-120"/>
                  <a:ea typeface="標楷體" panose="03000509000000000000" pitchFamily="65" charset="-120"/>
                </a:rPr>
                <a:t>簽約</a:t>
              </a:r>
              <a:r>
                <a:rPr lang="zh-TW" altLang="en-US" sz="1400" dirty="0">
                  <a:latin typeface="標楷體" panose="03000509000000000000" pitchFamily="65" charset="-120"/>
                  <a:ea typeface="標楷體" panose="03000509000000000000" pitchFamily="65" charset="-120"/>
                </a:rPr>
                <a:t>前買方應申請簽約當天的土地及建物謄本，注意坪數是否正確（目前謄本計算面積以平方為單位，平方公尺*</a:t>
              </a:r>
              <a:r>
                <a:rPr lang="en-US" altLang="zh-TW" sz="1400" dirty="0">
                  <a:latin typeface="標楷體" panose="03000509000000000000" pitchFamily="65" charset="-120"/>
                  <a:ea typeface="標楷體" panose="03000509000000000000" pitchFamily="65" charset="-120"/>
                </a:rPr>
                <a:t>0.3025=</a:t>
              </a:r>
              <a:r>
                <a:rPr lang="zh-TW" altLang="en-US" sz="1400" dirty="0">
                  <a:latin typeface="標楷體" panose="03000509000000000000" pitchFamily="65" charset="-120"/>
                  <a:ea typeface="標楷體" panose="03000509000000000000" pitchFamily="65" charset="-120"/>
                </a:rPr>
                <a:t>坪），或是否有限制登記（如假扣押、假處分等）尚未塗銷，土地使用分區是否為住宅區、工業區等問題</a:t>
              </a:r>
              <a:r>
                <a:rPr lang="zh-TW" altLang="en-US" sz="1400" dirty="0" smtClean="0">
                  <a:latin typeface="標楷體" panose="03000509000000000000" pitchFamily="65" charset="-120"/>
                  <a:ea typeface="標楷體" panose="03000509000000000000" pitchFamily="65" charset="-120"/>
                </a:rPr>
                <a:t>。</a:t>
              </a:r>
              <a:endParaRPr lang="zh-TW" altLang="en-US" sz="1400" dirty="0">
                <a:latin typeface="標楷體" panose="03000509000000000000" pitchFamily="65" charset="-120"/>
                <a:ea typeface="標楷體" panose="03000509000000000000" pitchFamily="65" charset="-120"/>
              </a:endParaRPr>
            </a:p>
          </p:txBody>
        </p:sp>
      </p:grpSp>
      <p:grpSp>
        <p:nvGrpSpPr>
          <p:cNvPr id="6" name="群組 5"/>
          <p:cNvGrpSpPr/>
          <p:nvPr/>
        </p:nvGrpSpPr>
        <p:grpSpPr>
          <a:xfrm>
            <a:off x="4885124" y="911073"/>
            <a:ext cx="3482443" cy="2301384"/>
            <a:chOff x="4885124" y="911073"/>
            <a:chExt cx="3482443" cy="2301384"/>
          </a:xfrm>
        </p:grpSpPr>
        <p:grpSp>
          <p:nvGrpSpPr>
            <p:cNvPr id="37" name="群組 36"/>
            <p:cNvGrpSpPr/>
            <p:nvPr/>
          </p:nvGrpSpPr>
          <p:grpSpPr>
            <a:xfrm>
              <a:off x="4885124" y="911073"/>
              <a:ext cx="3482443" cy="2301384"/>
              <a:chOff x="4572000" y="4514055"/>
              <a:chExt cx="3482443" cy="1429545"/>
            </a:xfrm>
          </p:grpSpPr>
          <p:sp>
            <p:nvSpPr>
              <p:cNvPr id="38" name="AutoShape 51"/>
              <p:cNvSpPr>
                <a:spLocks noChangeArrowheads="1"/>
              </p:cNvSpPr>
              <p:nvPr/>
            </p:nvSpPr>
            <p:spPr bwMode="gray">
              <a:xfrm>
                <a:off x="4572000" y="4752975"/>
                <a:ext cx="3352800" cy="1190625"/>
              </a:xfrm>
              <a:prstGeom prst="roundRect">
                <a:avLst>
                  <a:gd name="adj" fmla="val 9481"/>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TW" altLang="en-US"/>
              </a:p>
            </p:txBody>
          </p:sp>
          <p:grpSp>
            <p:nvGrpSpPr>
              <p:cNvPr id="39" name="Group 52"/>
              <p:cNvGrpSpPr>
                <a:grpSpLocks/>
              </p:cNvGrpSpPr>
              <p:nvPr/>
            </p:nvGrpSpPr>
            <p:grpSpPr bwMode="auto">
              <a:xfrm>
                <a:off x="4779439" y="4514055"/>
                <a:ext cx="2996766" cy="520435"/>
                <a:chOff x="611" y="651"/>
                <a:chExt cx="1841" cy="281"/>
              </a:xfrm>
            </p:grpSpPr>
            <p:sp>
              <p:nvSpPr>
                <p:cNvPr id="42" name="AutoShape 53"/>
                <p:cNvSpPr>
                  <a:spLocks noChangeArrowheads="1"/>
                </p:cNvSpPr>
                <p:nvPr/>
              </p:nvSpPr>
              <p:spPr bwMode="gray">
                <a:xfrm>
                  <a:off x="611" y="651"/>
                  <a:ext cx="1841" cy="281"/>
                </a:xfrm>
                <a:prstGeom prst="roundRect">
                  <a:avLst>
                    <a:gd name="adj" fmla="val 27917"/>
                  </a:avLst>
                </a:prstGeom>
                <a:solidFill>
                  <a:srgbClr val="FF7C80"/>
                </a:solid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43" name="AutoShape 54"/>
                <p:cNvSpPr>
                  <a:spLocks noChangeArrowheads="1"/>
                </p:cNvSpPr>
                <p:nvPr/>
              </p:nvSpPr>
              <p:spPr bwMode="gray">
                <a:xfrm>
                  <a:off x="636" y="674"/>
                  <a:ext cx="1748" cy="108"/>
                </a:xfrm>
                <a:prstGeom prst="roundRect">
                  <a:avLst>
                    <a:gd name="adj" fmla="val 50000"/>
                  </a:avLst>
                </a:prstGeom>
                <a:gradFill rotWithShape="1">
                  <a:gsLst>
                    <a:gs pos="0">
                      <a:srgbClr val="FF7C80">
                        <a:gamma/>
                        <a:tint val="0"/>
                        <a:invGamma/>
                        <a:alpha val="30000"/>
                      </a:srgbClr>
                    </a:gs>
                    <a:gs pos="100000">
                      <a:srgbClr val="FF7C80">
                        <a:alpha val="3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TW" altLang="en-US"/>
                </a:p>
              </p:txBody>
            </p:sp>
          </p:grpSp>
          <p:sp>
            <p:nvSpPr>
              <p:cNvPr id="40" name="Rectangle 73"/>
              <p:cNvSpPr>
                <a:spLocks noChangeArrowheads="1"/>
              </p:cNvSpPr>
              <p:nvPr/>
            </p:nvSpPr>
            <p:spPr bwMode="white">
              <a:xfrm>
                <a:off x="5021477" y="4547079"/>
                <a:ext cx="3032966" cy="48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TW" altLang="en-US" sz="2000" b="1" dirty="0" smtClean="0">
                    <a:solidFill>
                      <a:srgbClr val="FFFFFF"/>
                    </a:solidFill>
                    <a:latin typeface="標楷體" panose="03000509000000000000" pitchFamily="65" charset="-120"/>
                    <a:ea typeface="標楷體" panose="03000509000000000000" pitchFamily="65" charset="-120"/>
                  </a:rPr>
                  <a:t>簽約</a:t>
                </a:r>
                <a:r>
                  <a:rPr lang="zh-TW" altLang="en-US" sz="2000" b="1" dirty="0">
                    <a:solidFill>
                      <a:srgbClr val="FFFFFF"/>
                    </a:solidFill>
                    <a:latin typeface="標楷體" panose="03000509000000000000" pitchFamily="65" charset="-120"/>
                    <a:ea typeface="標楷體" panose="03000509000000000000" pitchFamily="65" charset="-120"/>
                  </a:rPr>
                  <a:t>當事人應為</a:t>
                </a:r>
                <a:r>
                  <a:rPr lang="zh-TW" altLang="en-US" sz="2000" b="1" dirty="0" smtClean="0">
                    <a:solidFill>
                      <a:srgbClr val="FFFFFF"/>
                    </a:solidFill>
                    <a:latin typeface="標楷體" panose="03000509000000000000" pitchFamily="65" charset="-120"/>
                    <a:ea typeface="標楷體" panose="03000509000000000000" pitchFamily="65" charset="-120"/>
                  </a:rPr>
                  <a:t>本人</a:t>
                </a:r>
                <a:endParaRPr lang="en-US" altLang="zh-TW" sz="2000" b="1" dirty="0" smtClean="0">
                  <a:solidFill>
                    <a:srgbClr val="FFFFFF"/>
                  </a:solidFill>
                  <a:latin typeface="標楷體" panose="03000509000000000000" pitchFamily="65" charset="-120"/>
                  <a:ea typeface="標楷體" panose="03000509000000000000" pitchFamily="65" charset="-120"/>
                </a:endParaRPr>
              </a:p>
              <a:p>
                <a:pPr algn="l"/>
                <a:r>
                  <a:rPr lang="zh-TW" altLang="en-US" sz="2000" b="1" dirty="0" smtClean="0">
                    <a:solidFill>
                      <a:srgbClr val="FFFFFF"/>
                    </a:solidFill>
                    <a:latin typeface="標楷體" panose="03000509000000000000" pitchFamily="65" charset="-120"/>
                    <a:ea typeface="標楷體" panose="03000509000000000000" pitchFamily="65" charset="-120"/>
                  </a:rPr>
                  <a:t>或有</a:t>
                </a:r>
                <a:r>
                  <a:rPr lang="zh-TW" altLang="en-US" sz="2000" b="1" dirty="0">
                    <a:solidFill>
                      <a:srgbClr val="FFFFFF"/>
                    </a:solidFill>
                    <a:latin typeface="標楷體" panose="03000509000000000000" pitchFamily="65" charset="-120"/>
                    <a:ea typeface="標楷體" panose="03000509000000000000" pitchFamily="65" charset="-120"/>
                  </a:rPr>
                  <a:t>權代理人</a:t>
                </a:r>
                <a:endParaRPr lang="en-US" altLang="zh-TW" sz="2000" b="1" dirty="0">
                  <a:solidFill>
                    <a:srgbClr val="FFFFFF"/>
                  </a:solidFill>
                  <a:latin typeface="標楷體" panose="03000509000000000000" pitchFamily="65" charset="-120"/>
                  <a:ea typeface="標楷體" panose="03000509000000000000" pitchFamily="65" charset="-120"/>
                </a:endParaRPr>
              </a:p>
            </p:txBody>
          </p:sp>
          <p:sp>
            <p:nvSpPr>
              <p:cNvPr id="41" name="Rectangle 75"/>
              <p:cNvSpPr>
                <a:spLocks noChangeArrowheads="1"/>
              </p:cNvSpPr>
              <p:nvPr/>
            </p:nvSpPr>
            <p:spPr bwMode="black">
              <a:xfrm>
                <a:off x="4668838" y="5075238"/>
                <a:ext cx="3124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zh-TW" sz="1400" b="1" dirty="0">
                  <a:ea typeface="新細明體" panose="02020500000000000000" pitchFamily="18" charset="-120"/>
                </a:endParaRPr>
              </a:p>
            </p:txBody>
          </p:sp>
        </p:grpSp>
        <p:sp>
          <p:nvSpPr>
            <p:cNvPr id="7" name="矩形 6"/>
            <p:cNvSpPr/>
            <p:nvPr/>
          </p:nvSpPr>
          <p:spPr>
            <a:xfrm>
              <a:off x="4891748" y="1737617"/>
              <a:ext cx="3352800" cy="954107"/>
            </a:xfrm>
            <a:prstGeom prst="rect">
              <a:avLst/>
            </a:prstGeom>
          </p:spPr>
          <p:txBody>
            <a:bodyPr wrap="square">
              <a:spAutoFit/>
            </a:bodyPr>
            <a:lstStyle/>
            <a:p>
              <a:pPr algn="l"/>
              <a:r>
                <a:rPr lang="zh-TW" altLang="en-US" sz="1400" dirty="0" smtClean="0">
                  <a:latin typeface="標楷體" panose="03000509000000000000" pitchFamily="65" charset="-120"/>
                  <a:ea typeface="標楷體" panose="03000509000000000000" pitchFamily="65" charset="-120"/>
                </a:rPr>
                <a:t>係</a:t>
              </a:r>
              <a:r>
                <a:rPr lang="zh-TW" altLang="en-US" sz="1400" dirty="0">
                  <a:latin typeface="標楷體" panose="03000509000000000000" pitchFamily="65" charset="-120"/>
                  <a:ea typeface="標楷體" panose="03000509000000000000" pitchFamily="65" charset="-120"/>
                </a:rPr>
                <a:t>契約當事人原則上應由本人親自簽約，否則應有特別授權之書面證明。簽約時通常由代書核對雙方身份證，確認簽約當事人後始由雙方簽名蓋章。</a:t>
              </a:r>
            </a:p>
          </p:txBody>
        </p:sp>
      </p:grpSp>
      <p:grpSp>
        <p:nvGrpSpPr>
          <p:cNvPr id="3" name="群組 2"/>
          <p:cNvGrpSpPr/>
          <p:nvPr/>
        </p:nvGrpSpPr>
        <p:grpSpPr>
          <a:xfrm>
            <a:off x="157743" y="3573017"/>
            <a:ext cx="3789777" cy="2376263"/>
            <a:chOff x="157744" y="3573017"/>
            <a:chExt cx="3374568" cy="2736303"/>
          </a:xfrm>
        </p:grpSpPr>
        <p:grpSp>
          <p:nvGrpSpPr>
            <p:cNvPr id="30" name="群組 29"/>
            <p:cNvGrpSpPr/>
            <p:nvPr/>
          </p:nvGrpSpPr>
          <p:grpSpPr>
            <a:xfrm>
              <a:off x="179512" y="3573017"/>
              <a:ext cx="3352800" cy="2736303"/>
              <a:chOff x="914400" y="4552951"/>
              <a:chExt cx="3352800" cy="2736303"/>
            </a:xfrm>
          </p:grpSpPr>
          <p:sp>
            <p:nvSpPr>
              <p:cNvPr id="31" name="AutoShape 47"/>
              <p:cNvSpPr>
                <a:spLocks noChangeArrowheads="1"/>
              </p:cNvSpPr>
              <p:nvPr/>
            </p:nvSpPr>
            <p:spPr bwMode="gray">
              <a:xfrm>
                <a:off x="914400" y="4752975"/>
                <a:ext cx="3352800" cy="2536279"/>
              </a:xfrm>
              <a:prstGeom prst="roundRect">
                <a:avLst>
                  <a:gd name="adj" fmla="val 9481"/>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TW" altLang="en-US"/>
              </a:p>
            </p:txBody>
          </p:sp>
          <p:grpSp>
            <p:nvGrpSpPr>
              <p:cNvPr id="32" name="Group 48"/>
              <p:cNvGrpSpPr>
                <a:grpSpLocks/>
              </p:cNvGrpSpPr>
              <p:nvPr/>
            </p:nvGrpSpPr>
            <p:grpSpPr bwMode="auto">
              <a:xfrm>
                <a:off x="1143000" y="4552951"/>
                <a:ext cx="2886075" cy="590815"/>
                <a:chOff x="624" y="672"/>
                <a:chExt cx="1773" cy="319"/>
              </a:xfrm>
            </p:grpSpPr>
            <p:sp>
              <p:nvSpPr>
                <p:cNvPr id="35" name="AutoShape 49"/>
                <p:cNvSpPr>
                  <a:spLocks noChangeArrowheads="1"/>
                </p:cNvSpPr>
                <p:nvPr/>
              </p:nvSpPr>
              <p:spPr bwMode="gray">
                <a:xfrm>
                  <a:off x="624" y="672"/>
                  <a:ext cx="1773" cy="319"/>
                </a:xfrm>
                <a:prstGeom prst="roundRect">
                  <a:avLst>
                    <a:gd name="adj" fmla="val 27917"/>
                  </a:avLst>
                </a:prstGeom>
                <a:solidFill>
                  <a:srgbClr val="00B0F0"/>
                </a:solid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36" name="AutoShape 50"/>
                <p:cNvSpPr>
                  <a:spLocks noChangeArrowheads="1"/>
                </p:cNvSpPr>
                <p:nvPr/>
              </p:nvSpPr>
              <p:spPr bwMode="gray">
                <a:xfrm>
                  <a:off x="636" y="674"/>
                  <a:ext cx="1748" cy="108"/>
                </a:xfrm>
                <a:prstGeom prst="roundRect">
                  <a:avLst>
                    <a:gd name="adj" fmla="val 50000"/>
                  </a:avLst>
                </a:prstGeom>
                <a:gradFill rotWithShape="1">
                  <a:gsLst>
                    <a:gs pos="0">
                      <a:srgbClr val="7BB11B">
                        <a:gamma/>
                        <a:tint val="0"/>
                        <a:invGamma/>
                        <a:alpha val="30000"/>
                      </a:srgbClr>
                    </a:gs>
                    <a:gs pos="100000">
                      <a:srgbClr val="7BB11B">
                        <a:alpha val="3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TW" altLang="en-US"/>
                </a:p>
              </p:txBody>
            </p:sp>
          </p:grpSp>
          <p:sp>
            <p:nvSpPr>
              <p:cNvPr id="33" name="Rectangle 72"/>
              <p:cNvSpPr>
                <a:spLocks noChangeArrowheads="1"/>
              </p:cNvSpPr>
              <p:nvPr/>
            </p:nvSpPr>
            <p:spPr bwMode="white">
              <a:xfrm>
                <a:off x="1326838" y="4598988"/>
                <a:ext cx="249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smtClean="0">
                    <a:solidFill>
                      <a:srgbClr val="FFFFFF"/>
                    </a:solidFill>
                    <a:latin typeface="標楷體" panose="03000509000000000000" pitchFamily="65" charset="-120"/>
                    <a:ea typeface="標楷體" panose="03000509000000000000" pitchFamily="65" charset="-120"/>
                  </a:rPr>
                  <a:t>契約</a:t>
                </a:r>
                <a:r>
                  <a:rPr lang="zh-TW" altLang="en-US" sz="2000" b="1" dirty="0">
                    <a:solidFill>
                      <a:srgbClr val="FFFFFF"/>
                    </a:solidFill>
                    <a:latin typeface="標楷體" panose="03000509000000000000" pitchFamily="65" charset="-120"/>
                    <a:ea typeface="標楷體" panose="03000509000000000000" pitchFamily="65" charset="-120"/>
                  </a:rPr>
                  <a:t>內容標示應</a:t>
                </a:r>
                <a:r>
                  <a:rPr lang="zh-TW" altLang="en-US" sz="2000" b="1" dirty="0" smtClean="0">
                    <a:solidFill>
                      <a:srgbClr val="FFFFFF"/>
                    </a:solidFill>
                    <a:latin typeface="標楷體" panose="03000509000000000000" pitchFamily="65" charset="-120"/>
                    <a:ea typeface="標楷體" panose="03000509000000000000" pitchFamily="65" charset="-120"/>
                  </a:rPr>
                  <a:t>清楚</a:t>
                </a:r>
                <a:endParaRPr lang="en-US" altLang="zh-TW" sz="2000" b="1" dirty="0">
                  <a:solidFill>
                    <a:srgbClr val="FFFFFF"/>
                  </a:solidFill>
                  <a:latin typeface="標楷體" panose="03000509000000000000" pitchFamily="65" charset="-120"/>
                  <a:ea typeface="標楷體" panose="03000509000000000000" pitchFamily="65" charset="-120"/>
                </a:endParaRPr>
              </a:p>
            </p:txBody>
          </p:sp>
          <p:sp>
            <p:nvSpPr>
              <p:cNvPr id="34" name="Rectangle 74"/>
              <p:cNvSpPr>
                <a:spLocks noChangeArrowheads="1"/>
              </p:cNvSpPr>
              <p:nvPr/>
            </p:nvSpPr>
            <p:spPr bwMode="black">
              <a:xfrm>
                <a:off x="1020763" y="5075238"/>
                <a:ext cx="3124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zh-TW" sz="1400" b="1" dirty="0">
                  <a:ea typeface="新細明體" panose="02020500000000000000" pitchFamily="18" charset="-120"/>
                </a:endParaRPr>
              </a:p>
            </p:txBody>
          </p:sp>
        </p:grpSp>
        <p:sp>
          <p:nvSpPr>
            <p:cNvPr id="15" name="矩形 14"/>
            <p:cNvSpPr/>
            <p:nvPr/>
          </p:nvSpPr>
          <p:spPr>
            <a:xfrm>
              <a:off x="157744" y="4334354"/>
              <a:ext cx="3374568" cy="1015663"/>
            </a:xfrm>
            <a:prstGeom prst="rect">
              <a:avLst/>
            </a:prstGeom>
          </p:spPr>
          <p:txBody>
            <a:bodyPr wrap="square">
              <a:spAutoFit/>
            </a:bodyPr>
            <a:lstStyle/>
            <a:p>
              <a:pPr algn="l"/>
              <a:r>
                <a:rPr lang="zh-TW" altLang="en-US" sz="1400" dirty="0" smtClean="0">
                  <a:latin typeface="標楷體" panose="03000509000000000000" pitchFamily="65" charset="-120"/>
                  <a:ea typeface="標楷體" panose="03000509000000000000" pitchFamily="65" charset="-120"/>
                </a:rPr>
                <a:t>關於</a:t>
              </a:r>
              <a:r>
                <a:rPr lang="zh-TW" altLang="en-US" sz="1400" dirty="0">
                  <a:latin typeface="標楷體" panose="03000509000000000000" pitchFamily="65" charset="-120"/>
                  <a:ea typeface="標楷體" panose="03000509000000000000" pitchFamily="65" charset="-120"/>
                </a:rPr>
                <a:t>契約書內必須以數字訂明者，如坪數、金額、持分等記載，應儘量以國字大寫為宜，以避免變造及爭議。</a:t>
              </a:r>
            </a:p>
            <a:p>
              <a:pPr algn="l"/>
              <a:endParaRPr lang="zh-TW" altLang="en-US" dirty="0"/>
            </a:p>
          </p:txBody>
        </p:sp>
      </p:grpSp>
      <p:grpSp>
        <p:nvGrpSpPr>
          <p:cNvPr id="5" name="群組 4"/>
          <p:cNvGrpSpPr/>
          <p:nvPr/>
        </p:nvGrpSpPr>
        <p:grpSpPr>
          <a:xfrm>
            <a:off x="4885124" y="3573016"/>
            <a:ext cx="3503300" cy="2376264"/>
            <a:chOff x="4885124" y="3573016"/>
            <a:chExt cx="3503300" cy="1390650"/>
          </a:xfrm>
        </p:grpSpPr>
        <p:grpSp>
          <p:nvGrpSpPr>
            <p:cNvPr id="23" name="群組 22"/>
            <p:cNvGrpSpPr/>
            <p:nvPr/>
          </p:nvGrpSpPr>
          <p:grpSpPr>
            <a:xfrm>
              <a:off x="4885124" y="3573016"/>
              <a:ext cx="3410978" cy="1390650"/>
              <a:chOff x="4572000" y="4552950"/>
              <a:chExt cx="3410978" cy="1390650"/>
            </a:xfrm>
          </p:grpSpPr>
          <p:sp>
            <p:nvSpPr>
              <p:cNvPr id="24" name="AutoShape 51"/>
              <p:cNvSpPr>
                <a:spLocks noChangeArrowheads="1"/>
              </p:cNvSpPr>
              <p:nvPr/>
            </p:nvSpPr>
            <p:spPr bwMode="gray">
              <a:xfrm>
                <a:off x="4572000" y="4752975"/>
                <a:ext cx="3352800" cy="1190625"/>
              </a:xfrm>
              <a:prstGeom prst="roundRect">
                <a:avLst>
                  <a:gd name="adj" fmla="val 9481"/>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TW" altLang="en-US"/>
              </a:p>
            </p:txBody>
          </p:sp>
          <p:grpSp>
            <p:nvGrpSpPr>
              <p:cNvPr id="25" name="Group 52"/>
              <p:cNvGrpSpPr>
                <a:grpSpLocks/>
              </p:cNvGrpSpPr>
              <p:nvPr/>
            </p:nvGrpSpPr>
            <p:grpSpPr bwMode="auto">
              <a:xfrm>
                <a:off x="4820134" y="4552950"/>
                <a:ext cx="3001648" cy="444500"/>
                <a:chOff x="636" y="672"/>
                <a:chExt cx="1844" cy="240"/>
              </a:xfrm>
            </p:grpSpPr>
            <p:sp>
              <p:nvSpPr>
                <p:cNvPr id="28" name="AutoShape 53"/>
                <p:cNvSpPr>
                  <a:spLocks noChangeArrowheads="1"/>
                </p:cNvSpPr>
                <p:nvPr/>
              </p:nvSpPr>
              <p:spPr bwMode="gray">
                <a:xfrm>
                  <a:off x="639" y="672"/>
                  <a:ext cx="1841" cy="240"/>
                </a:xfrm>
                <a:prstGeom prst="roundRect">
                  <a:avLst>
                    <a:gd name="adj" fmla="val 27917"/>
                  </a:avLst>
                </a:prstGeom>
                <a:solidFill>
                  <a:srgbClr val="7030A0"/>
                </a:solid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29" name="AutoShape 54"/>
                <p:cNvSpPr>
                  <a:spLocks noChangeArrowheads="1"/>
                </p:cNvSpPr>
                <p:nvPr/>
              </p:nvSpPr>
              <p:spPr bwMode="gray">
                <a:xfrm>
                  <a:off x="636" y="674"/>
                  <a:ext cx="1748" cy="108"/>
                </a:xfrm>
                <a:prstGeom prst="roundRect">
                  <a:avLst>
                    <a:gd name="adj" fmla="val 50000"/>
                  </a:avLst>
                </a:prstGeom>
                <a:gradFill rotWithShape="1">
                  <a:gsLst>
                    <a:gs pos="0">
                      <a:srgbClr val="FF7C80">
                        <a:gamma/>
                        <a:tint val="0"/>
                        <a:invGamma/>
                        <a:alpha val="30000"/>
                      </a:srgbClr>
                    </a:gs>
                    <a:gs pos="100000">
                      <a:srgbClr val="FF7C80">
                        <a:alpha val="3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TW" altLang="en-US"/>
                </a:p>
              </p:txBody>
            </p:sp>
          </p:grpSp>
          <p:sp>
            <p:nvSpPr>
              <p:cNvPr id="26" name="Rectangle 73"/>
              <p:cNvSpPr>
                <a:spLocks noChangeArrowheads="1"/>
              </p:cNvSpPr>
              <p:nvPr/>
            </p:nvSpPr>
            <p:spPr bwMode="white">
              <a:xfrm>
                <a:off x="4572000" y="4598988"/>
                <a:ext cx="3410978" cy="41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000" b="1" dirty="0" smtClean="0">
                    <a:solidFill>
                      <a:srgbClr val="FFFFFF"/>
                    </a:solidFill>
                    <a:latin typeface="標楷體" panose="03000509000000000000" pitchFamily="65" charset="-120"/>
                    <a:ea typeface="標楷體" panose="03000509000000000000" pitchFamily="65" charset="-120"/>
                  </a:rPr>
                  <a:t>應</a:t>
                </a:r>
                <a:r>
                  <a:rPr lang="zh-TW" altLang="en-US" sz="2000" b="1" dirty="0">
                    <a:solidFill>
                      <a:srgbClr val="FFFFFF"/>
                    </a:solidFill>
                    <a:latin typeface="標楷體" panose="03000509000000000000" pitchFamily="65" charset="-120"/>
                    <a:ea typeface="標楷體" panose="03000509000000000000" pitchFamily="65" charset="-120"/>
                  </a:rPr>
                  <a:t>有買方開立商業</a:t>
                </a:r>
                <a:r>
                  <a:rPr lang="zh-TW" altLang="en-US" sz="2000" b="1" dirty="0" smtClean="0">
                    <a:solidFill>
                      <a:srgbClr val="FFFFFF"/>
                    </a:solidFill>
                    <a:latin typeface="標楷體" panose="03000509000000000000" pitchFamily="65" charset="-120"/>
                    <a:ea typeface="標楷體" panose="03000509000000000000" pitchFamily="65" charset="-120"/>
                  </a:rPr>
                  <a:t>本票</a:t>
                </a:r>
                <a:endParaRPr lang="en-US" altLang="zh-TW" sz="2000" b="1" dirty="0" smtClean="0">
                  <a:solidFill>
                    <a:srgbClr val="FFFFFF"/>
                  </a:solidFill>
                  <a:latin typeface="標楷體" panose="03000509000000000000" pitchFamily="65" charset="-120"/>
                  <a:ea typeface="標楷體" panose="03000509000000000000" pitchFamily="65" charset="-120"/>
                </a:endParaRPr>
              </a:p>
              <a:p>
                <a:r>
                  <a:rPr lang="zh-TW" altLang="en-US" sz="2000" b="1" dirty="0" smtClean="0">
                    <a:solidFill>
                      <a:srgbClr val="FFFFFF"/>
                    </a:solidFill>
                    <a:latin typeface="標楷體" panose="03000509000000000000" pitchFamily="65" charset="-120"/>
                    <a:ea typeface="標楷體" panose="03000509000000000000" pitchFamily="65" charset="-120"/>
                  </a:rPr>
                  <a:t>之</a:t>
                </a:r>
                <a:r>
                  <a:rPr lang="zh-TW" altLang="en-US" sz="2000" b="1" dirty="0">
                    <a:solidFill>
                      <a:srgbClr val="FFFFFF"/>
                    </a:solidFill>
                    <a:latin typeface="標楷體" panose="03000509000000000000" pitchFamily="65" charset="-120"/>
                    <a:ea typeface="標楷體" panose="03000509000000000000" pitchFamily="65" charset="-120"/>
                  </a:rPr>
                  <a:t>規定</a:t>
                </a:r>
                <a:endParaRPr lang="en-US" altLang="zh-TW" sz="2000" b="1" dirty="0">
                  <a:solidFill>
                    <a:srgbClr val="FFFFFF"/>
                  </a:solidFill>
                  <a:latin typeface="標楷體" panose="03000509000000000000" pitchFamily="65" charset="-120"/>
                  <a:ea typeface="標楷體" panose="03000509000000000000" pitchFamily="65" charset="-120"/>
                </a:endParaRPr>
              </a:p>
            </p:txBody>
          </p:sp>
          <p:sp>
            <p:nvSpPr>
              <p:cNvPr id="27" name="Rectangle 75"/>
              <p:cNvSpPr>
                <a:spLocks noChangeArrowheads="1"/>
              </p:cNvSpPr>
              <p:nvPr/>
            </p:nvSpPr>
            <p:spPr bwMode="black">
              <a:xfrm>
                <a:off x="4668838" y="5075238"/>
                <a:ext cx="3124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zh-TW" sz="1400" b="1" dirty="0">
                  <a:ea typeface="新細明體" panose="02020500000000000000" pitchFamily="18" charset="-120"/>
                </a:endParaRPr>
              </a:p>
            </p:txBody>
          </p:sp>
        </p:grpSp>
        <p:sp>
          <p:nvSpPr>
            <p:cNvPr id="44" name="矩形 43"/>
            <p:cNvSpPr/>
            <p:nvPr/>
          </p:nvSpPr>
          <p:spPr>
            <a:xfrm>
              <a:off x="4885124" y="3994682"/>
              <a:ext cx="3503300" cy="810534"/>
            </a:xfrm>
            <a:prstGeom prst="rect">
              <a:avLst/>
            </a:prstGeom>
          </p:spPr>
          <p:txBody>
            <a:bodyPr wrap="square">
              <a:spAutoFit/>
            </a:bodyPr>
            <a:lstStyle/>
            <a:p>
              <a:pPr algn="l"/>
              <a:r>
                <a:rPr lang="zh-TW" altLang="en-US" sz="1400" dirty="0" smtClean="0">
                  <a:latin typeface="標楷體" panose="03000509000000000000" pitchFamily="65" charset="-120"/>
                  <a:ea typeface="標楷體" panose="03000509000000000000" pitchFamily="65" charset="-120"/>
                </a:rPr>
                <a:t>不動產</a:t>
              </a:r>
              <a:r>
                <a:rPr lang="zh-TW" altLang="en-US" sz="1400" dirty="0">
                  <a:latin typeface="標楷體" panose="03000509000000000000" pitchFamily="65" charset="-120"/>
                  <a:ea typeface="標楷體" panose="03000509000000000000" pitchFamily="65" charset="-120"/>
                </a:rPr>
                <a:t>過戶程序，於買方支付完稅款且雙方繳交增值稅及契稅完畢後，即可將房地過戶為買方名下，所以，為保證買方尾款可如期支付，依目前交易習慣，買方應開立一紙與尾款同額之商業本票置於代書處，而於尾款支付時始無息退還</a:t>
              </a:r>
              <a:r>
                <a:rPr lang="zh-TW" altLang="en-US" sz="1400" dirty="0" smtClean="0">
                  <a:latin typeface="標楷體" panose="03000509000000000000" pitchFamily="65" charset="-120"/>
                  <a:ea typeface="標楷體" panose="03000509000000000000" pitchFamily="65" charset="-120"/>
                </a:rPr>
                <a:t>買方。</a:t>
              </a:r>
              <a:endParaRPr lang="zh-TW" altLang="en-US" sz="1400" dirty="0">
                <a:latin typeface="標楷體" panose="03000509000000000000" pitchFamily="65" charset="-120"/>
                <a:ea typeface="標楷體" panose="03000509000000000000" pitchFamily="65" charset="-120"/>
              </a:endParaRPr>
            </a:p>
          </p:txBody>
        </p:sp>
      </p:grpSp>
      <p:sp>
        <p:nvSpPr>
          <p:cNvPr id="8" name="投影片編號版面配置區 7"/>
          <p:cNvSpPr>
            <a:spLocks noGrp="1"/>
          </p:cNvSpPr>
          <p:nvPr>
            <p:ph type="sldNum" sz="quarter" idx="12"/>
          </p:nvPr>
        </p:nvSpPr>
        <p:spPr/>
        <p:txBody>
          <a:bodyPr/>
          <a:lstStyle/>
          <a:p>
            <a:fld id="{BEC15472-E753-4317-8565-67A29FFE8CF0}" type="slidenum">
              <a:rPr lang="en-US" altLang="zh-TW" smtClean="0"/>
              <a:pPr/>
              <a:t>32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812131" y="297768"/>
            <a:ext cx="7410450" cy="563563"/>
          </a:xfrm>
        </p:spPr>
        <p:txBody>
          <a:bodyPr/>
          <a:lstStyle/>
          <a:p>
            <a:r>
              <a:rPr lang="zh-TW" altLang="en-US" dirty="0" smtClean="0">
                <a:latin typeface="標楷體" panose="03000509000000000000" pitchFamily="65" charset="-120"/>
                <a:ea typeface="標楷體" panose="03000509000000000000" pitchFamily="65" charset="-120"/>
              </a:rPr>
              <a:t>為何要簽訂商業本票？</a:t>
            </a:r>
            <a:endParaRPr lang="en-US" altLang="zh-TW" dirty="0">
              <a:latin typeface="標楷體" panose="03000509000000000000" pitchFamily="65" charset="-120"/>
              <a:ea typeface="標楷體" panose="03000509000000000000" pitchFamily="65" charset="-120"/>
            </a:endParaRPr>
          </a:p>
        </p:txBody>
      </p:sp>
      <p:grpSp>
        <p:nvGrpSpPr>
          <p:cNvPr id="2" name="群組 1"/>
          <p:cNvGrpSpPr/>
          <p:nvPr/>
        </p:nvGrpSpPr>
        <p:grpSpPr>
          <a:xfrm>
            <a:off x="285875" y="968134"/>
            <a:ext cx="3661646" cy="2244322"/>
            <a:chOff x="179512" y="1628800"/>
            <a:chExt cx="3352800" cy="1625948"/>
          </a:xfrm>
        </p:grpSpPr>
        <p:grpSp>
          <p:nvGrpSpPr>
            <p:cNvPr id="16" name="群組 15"/>
            <p:cNvGrpSpPr/>
            <p:nvPr/>
          </p:nvGrpSpPr>
          <p:grpSpPr>
            <a:xfrm>
              <a:off x="179512" y="1628800"/>
              <a:ext cx="3352800" cy="1625948"/>
              <a:chOff x="914400" y="4552950"/>
              <a:chExt cx="3352800" cy="1625948"/>
            </a:xfrm>
          </p:grpSpPr>
          <p:sp>
            <p:nvSpPr>
              <p:cNvPr id="17" name="AutoShape 47"/>
              <p:cNvSpPr>
                <a:spLocks noChangeArrowheads="1"/>
              </p:cNvSpPr>
              <p:nvPr/>
            </p:nvSpPr>
            <p:spPr bwMode="gray">
              <a:xfrm>
                <a:off x="914400" y="4752975"/>
                <a:ext cx="3352800" cy="1425923"/>
              </a:xfrm>
              <a:prstGeom prst="roundRect">
                <a:avLst>
                  <a:gd name="adj" fmla="val 9481"/>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TW" altLang="en-US"/>
              </a:p>
            </p:txBody>
          </p:sp>
          <p:grpSp>
            <p:nvGrpSpPr>
              <p:cNvPr id="18" name="Group 48"/>
              <p:cNvGrpSpPr>
                <a:grpSpLocks/>
              </p:cNvGrpSpPr>
              <p:nvPr/>
            </p:nvGrpSpPr>
            <p:grpSpPr bwMode="auto">
              <a:xfrm>
                <a:off x="1143000" y="4552950"/>
                <a:ext cx="2886075" cy="444500"/>
                <a:chOff x="624" y="672"/>
                <a:chExt cx="1773" cy="240"/>
              </a:xfrm>
            </p:grpSpPr>
            <p:sp>
              <p:nvSpPr>
                <p:cNvPr id="21" name="AutoShape 49"/>
                <p:cNvSpPr>
                  <a:spLocks noChangeArrowheads="1"/>
                </p:cNvSpPr>
                <p:nvPr/>
              </p:nvSpPr>
              <p:spPr bwMode="gray">
                <a:xfrm>
                  <a:off x="624" y="672"/>
                  <a:ext cx="1773" cy="240"/>
                </a:xfrm>
                <a:prstGeom prst="roundRect">
                  <a:avLst>
                    <a:gd name="adj" fmla="val 27917"/>
                  </a:avLst>
                </a:prstGeom>
                <a:solidFill>
                  <a:srgbClr val="7BB11B"/>
                </a:solid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22" name="AutoShape 50"/>
                <p:cNvSpPr>
                  <a:spLocks noChangeArrowheads="1"/>
                </p:cNvSpPr>
                <p:nvPr/>
              </p:nvSpPr>
              <p:spPr bwMode="gray">
                <a:xfrm>
                  <a:off x="636" y="674"/>
                  <a:ext cx="1748" cy="108"/>
                </a:xfrm>
                <a:prstGeom prst="roundRect">
                  <a:avLst>
                    <a:gd name="adj" fmla="val 50000"/>
                  </a:avLst>
                </a:prstGeom>
                <a:gradFill rotWithShape="1">
                  <a:gsLst>
                    <a:gs pos="0">
                      <a:srgbClr val="7BB11B">
                        <a:gamma/>
                        <a:tint val="0"/>
                        <a:invGamma/>
                        <a:alpha val="30000"/>
                      </a:srgbClr>
                    </a:gs>
                    <a:gs pos="100000">
                      <a:srgbClr val="7BB11B">
                        <a:alpha val="3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TW" altLang="en-US"/>
                </a:p>
              </p:txBody>
            </p:sp>
          </p:grpSp>
          <p:sp>
            <p:nvSpPr>
              <p:cNvPr id="19" name="Rectangle 72"/>
              <p:cNvSpPr>
                <a:spLocks noChangeArrowheads="1"/>
              </p:cNvSpPr>
              <p:nvPr/>
            </p:nvSpPr>
            <p:spPr bwMode="white">
              <a:xfrm>
                <a:off x="1901676" y="4598988"/>
                <a:ext cx="1343326" cy="28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smtClean="0">
                    <a:solidFill>
                      <a:srgbClr val="FFFFFF"/>
                    </a:solidFill>
                    <a:latin typeface="標楷體" panose="03000509000000000000" pitchFamily="65" charset="-120"/>
                    <a:ea typeface="標楷體" panose="03000509000000000000" pitchFamily="65" charset="-120"/>
                  </a:rPr>
                  <a:t>何謂本票？</a:t>
                </a:r>
                <a:r>
                  <a:rPr lang="en-US" altLang="zh-TW" sz="1600" b="1" dirty="0" smtClean="0">
                    <a:solidFill>
                      <a:srgbClr val="FFFFFF"/>
                    </a:solidFill>
                    <a:ea typeface="新細明體" panose="02020500000000000000" pitchFamily="18" charset="-120"/>
                  </a:rPr>
                  <a:t>	</a:t>
                </a:r>
                <a:endParaRPr lang="en-US" altLang="zh-TW" sz="1600" b="1" dirty="0">
                  <a:solidFill>
                    <a:srgbClr val="FFFFFF"/>
                  </a:solidFill>
                  <a:ea typeface="新細明體" panose="02020500000000000000" pitchFamily="18" charset="-120"/>
                </a:endParaRPr>
              </a:p>
            </p:txBody>
          </p:sp>
          <p:sp>
            <p:nvSpPr>
              <p:cNvPr id="20" name="Rectangle 74"/>
              <p:cNvSpPr>
                <a:spLocks noChangeArrowheads="1"/>
              </p:cNvSpPr>
              <p:nvPr/>
            </p:nvSpPr>
            <p:spPr bwMode="black">
              <a:xfrm>
                <a:off x="1020763" y="5075238"/>
                <a:ext cx="3124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zh-TW" sz="1400" b="1" dirty="0">
                  <a:ea typeface="新細明體" panose="02020500000000000000" pitchFamily="18" charset="-120"/>
                </a:endParaRPr>
              </a:p>
            </p:txBody>
          </p:sp>
        </p:grpSp>
        <p:sp>
          <p:nvSpPr>
            <p:cNvPr id="4" name="矩形 3"/>
            <p:cNvSpPr/>
            <p:nvPr/>
          </p:nvSpPr>
          <p:spPr>
            <a:xfrm>
              <a:off x="179512" y="2115634"/>
              <a:ext cx="3352800" cy="1003390"/>
            </a:xfrm>
            <a:prstGeom prst="rect">
              <a:avLst/>
            </a:prstGeom>
          </p:spPr>
          <p:txBody>
            <a:bodyPr wrap="square">
              <a:spAutoFit/>
            </a:bodyPr>
            <a:lstStyle/>
            <a:p>
              <a:pPr algn="l"/>
              <a:r>
                <a:rPr lang="zh-TW" altLang="en-US" sz="1400" dirty="0" smtClean="0">
                  <a:latin typeface="標楷體" panose="03000509000000000000" pitchFamily="65" charset="-120"/>
                  <a:ea typeface="標楷體" panose="03000509000000000000" pitchFamily="65" charset="-120"/>
                </a:rPr>
                <a:t>票據法第</a:t>
              </a:r>
              <a:r>
                <a:rPr lang="en-US" altLang="zh-TW" sz="1400" dirty="0" smtClean="0">
                  <a:latin typeface="標楷體" panose="03000509000000000000" pitchFamily="65" charset="-120"/>
                  <a:ea typeface="標楷體" panose="03000509000000000000" pitchFamily="65" charset="-120"/>
                </a:rPr>
                <a:t>3</a:t>
              </a:r>
              <a:r>
                <a:rPr lang="zh-TW" altLang="en-US" sz="1400" dirty="0" smtClean="0">
                  <a:latin typeface="標楷體" panose="03000509000000000000" pitchFamily="65" charset="-120"/>
                  <a:ea typeface="標楷體" panose="03000509000000000000" pitchFamily="65" charset="-120"/>
                </a:rPr>
                <a:t>條</a:t>
              </a:r>
              <a:r>
                <a:rPr lang="zh-TW" altLang="en-US" sz="1400" dirty="0">
                  <a:latin typeface="標楷體" panose="03000509000000000000" pitchFamily="65" charset="-120"/>
                  <a:ea typeface="標楷體" panose="03000509000000000000" pitchFamily="65" charset="-120"/>
                </a:rPr>
                <a:t>：</a:t>
              </a:r>
            </a:p>
            <a:p>
              <a:pPr algn="l"/>
              <a:r>
                <a:rPr lang="zh-TW" altLang="en-US" sz="1400" dirty="0">
                  <a:latin typeface="標楷體" panose="03000509000000000000" pitchFamily="65" charset="-120"/>
                  <a:ea typeface="標楷體" panose="03000509000000000000" pitchFamily="65" charset="-120"/>
                </a:rPr>
                <a:t>「稱本票者，謂發票人簽發一定之金額，於指定之到期日，由自己無條件</a:t>
              </a:r>
              <a:r>
                <a:rPr lang="zh-TW" altLang="en-US" sz="1400" dirty="0" smtClean="0">
                  <a:latin typeface="標楷體" panose="03000509000000000000" pitchFamily="65" charset="-120"/>
                  <a:ea typeface="標楷體" panose="03000509000000000000" pitchFamily="65" charset="-120"/>
                </a:rPr>
                <a:t>支付</a:t>
              </a:r>
              <a:r>
                <a:rPr lang="zh-TW" altLang="en-US" sz="1400" dirty="0">
                  <a:latin typeface="標楷體" panose="03000509000000000000" pitchFamily="65" charset="-120"/>
                  <a:ea typeface="標楷體" panose="03000509000000000000" pitchFamily="65" charset="-120"/>
                </a:rPr>
                <a:t>與受款人或執票人之票據。」</a:t>
              </a:r>
              <a:r>
                <a:rPr lang="zh-TW" altLang="en-US" sz="1400" dirty="0" smtClean="0">
                  <a:latin typeface="標楷體" panose="03000509000000000000" pitchFamily="65" charset="-120"/>
                  <a:ea typeface="標楷體" panose="03000509000000000000" pitchFamily="65" charset="-120"/>
                </a:rPr>
                <a:t>。</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無條件支付</a:t>
              </a:r>
              <a:r>
                <a:rPr lang="en-US" altLang="zh-TW" sz="1400" dirty="0" smtClean="0">
                  <a:latin typeface="標楷體" panose="03000509000000000000" pitchFamily="65" charset="-120"/>
                  <a:ea typeface="標楷體" panose="03000509000000000000" pitchFamily="65" charset="-120"/>
                </a:rPr>
                <a:t>』</a:t>
              </a:r>
              <a:endParaRPr lang="zh-TW" altLang="en-US" sz="1400" dirty="0">
                <a:latin typeface="標楷體" panose="03000509000000000000" pitchFamily="65" charset="-120"/>
                <a:ea typeface="標楷體" panose="03000509000000000000" pitchFamily="65" charset="-120"/>
              </a:endParaRPr>
            </a:p>
            <a:p>
              <a:pPr algn="l"/>
              <a:r>
                <a:rPr lang="zh-TW" altLang="en-US" sz="1400" dirty="0" smtClean="0">
                  <a:latin typeface="標楷體" panose="03000509000000000000" pitchFamily="65" charset="-120"/>
                  <a:ea typeface="標楷體" panose="03000509000000000000" pitchFamily="65" charset="-120"/>
                </a:rPr>
                <a:t>即本票</a:t>
              </a:r>
              <a:r>
                <a:rPr lang="zh-TW" altLang="en-US" sz="1400" dirty="0">
                  <a:latin typeface="標楷體" panose="03000509000000000000" pitchFamily="65" charset="-120"/>
                  <a:ea typeface="標楷體" panose="03000509000000000000" pitchFamily="65" charset="-120"/>
                </a:rPr>
                <a:t>執票者</a:t>
              </a:r>
              <a:r>
                <a:rPr lang="zh-TW" altLang="en-US" sz="1400" dirty="0" smtClean="0">
                  <a:latin typeface="標楷體" panose="03000509000000000000" pitchFamily="65" charset="-120"/>
                  <a:ea typeface="標楷體" panose="03000509000000000000" pitchFamily="65" charset="-120"/>
                </a:rPr>
                <a:t>，不</a:t>
              </a:r>
              <a:r>
                <a:rPr lang="zh-TW" altLang="en-US" sz="1400" dirty="0">
                  <a:latin typeface="標楷體" panose="03000509000000000000" pitchFamily="65" charset="-120"/>
                  <a:ea typeface="標楷體" panose="03000509000000000000" pitchFamily="65" charset="-120"/>
                </a:rPr>
                <a:t>須冗長官司，直接透過本票裁定，快速查封拍賣你的財產。</a:t>
              </a:r>
            </a:p>
          </p:txBody>
        </p:sp>
      </p:grpSp>
      <p:grpSp>
        <p:nvGrpSpPr>
          <p:cNvPr id="6" name="群組 5"/>
          <p:cNvGrpSpPr/>
          <p:nvPr/>
        </p:nvGrpSpPr>
        <p:grpSpPr>
          <a:xfrm>
            <a:off x="4885124" y="908090"/>
            <a:ext cx="3410978" cy="2304365"/>
            <a:chOff x="4885124" y="908090"/>
            <a:chExt cx="3410978" cy="2304365"/>
          </a:xfrm>
        </p:grpSpPr>
        <p:grpSp>
          <p:nvGrpSpPr>
            <p:cNvPr id="37" name="群組 36"/>
            <p:cNvGrpSpPr/>
            <p:nvPr/>
          </p:nvGrpSpPr>
          <p:grpSpPr>
            <a:xfrm>
              <a:off x="4885124" y="908090"/>
              <a:ext cx="3352800" cy="2304365"/>
              <a:chOff x="4572000" y="4512203"/>
              <a:chExt cx="3352800" cy="1431397"/>
            </a:xfrm>
          </p:grpSpPr>
          <p:sp>
            <p:nvSpPr>
              <p:cNvPr id="38" name="AutoShape 51"/>
              <p:cNvSpPr>
                <a:spLocks noChangeArrowheads="1"/>
              </p:cNvSpPr>
              <p:nvPr/>
            </p:nvSpPr>
            <p:spPr bwMode="gray">
              <a:xfrm>
                <a:off x="4572000" y="4752975"/>
                <a:ext cx="3352800" cy="1190625"/>
              </a:xfrm>
              <a:prstGeom prst="roundRect">
                <a:avLst>
                  <a:gd name="adj" fmla="val 9481"/>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TW" altLang="en-US"/>
              </a:p>
            </p:txBody>
          </p:sp>
          <p:grpSp>
            <p:nvGrpSpPr>
              <p:cNvPr id="39" name="Group 52"/>
              <p:cNvGrpSpPr>
                <a:grpSpLocks/>
              </p:cNvGrpSpPr>
              <p:nvPr/>
            </p:nvGrpSpPr>
            <p:grpSpPr bwMode="auto">
              <a:xfrm>
                <a:off x="4668749" y="4512203"/>
                <a:ext cx="3123733" cy="520435"/>
                <a:chOff x="543" y="650"/>
                <a:chExt cx="1919" cy="281"/>
              </a:xfrm>
            </p:grpSpPr>
            <p:sp>
              <p:nvSpPr>
                <p:cNvPr id="42" name="AutoShape 53"/>
                <p:cNvSpPr>
                  <a:spLocks noChangeArrowheads="1"/>
                </p:cNvSpPr>
                <p:nvPr/>
              </p:nvSpPr>
              <p:spPr bwMode="gray">
                <a:xfrm>
                  <a:off x="543" y="650"/>
                  <a:ext cx="1919" cy="281"/>
                </a:xfrm>
                <a:prstGeom prst="roundRect">
                  <a:avLst>
                    <a:gd name="adj" fmla="val 27917"/>
                  </a:avLst>
                </a:prstGeom>
                <a:solidFill>
                  <a:srgbClr val="FF7C80"/>
                </a:solid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43" name="AutoShape 54"/>
                <p:cNvSpPr>
                  <a:spLocks noChangeArrowheads="1"/>
                </p:cNvSpPr>
                <p:nvPr/>
              </p:nvSpPr>
              <p:spPr bwMode="gray">
                <a:xfrm>
                  <a:off x="636" y="674"/>
                  <a:ext cx="1748" cy="108"/>
                </a:xfrm>
                <a:prstGeom prst="roundRect">
                  <a:avLst>
                    <a:gd name="adj" fmla="val 50000"/>
                  </a:avLst>
                </a:prstGeom>
                <a:gradFill rotWithShape="1">
                  <a:gsLst>
                    <a:gs pos="0">
                      <a:srgbClr val="FF7C80">
                        <a:gamma/>
                        <a:tint val="0"/>
                        <a:invGamma/>
                        <a:alpha val="30000"/>
                      </a:srgbClr>
                    </a:gs>
                    <a:gs pos="100000">
                      <a:srgbClr val="FF7C80">
                        <a:alpha val="3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TW" altLang="en-US"/>
                </a:p>
              </p:txBody>
            </p:sp>
          </p:grpSp>
          <p:sp>
            <p:nvSpPr>
              <p:cNvPr id="40" name="Rectangle 73"/>
              <p:cNvSpPr>
                <a:spLocks noChangeArrowheads="1"/>
              </p:cNvSpPr>
              <p:nvPr/>
            </p:nvSpPr>
            <p:spPr bwMode="white">
              <a:xfrm>
                <a:off x="4760072" y="4549500"/>
                <a:ext cx="3032966" cy="43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TW" altLang="en-US" sz="2000" b="1" dirty="0" smtClean="0">
                    <a:solidFill>
                      <a:srgbClr val="FFFFFF"/>
                    </a:solidFill>
                    <a:latin typeface="標楷體" panose="03000509000000000000" pitchFamily="65" charset="-120"/>
                    <a:ea typeface="標楷體" panose="03000509000000000000" pitchFamily="65" charset="-120"/>
                  </a:rPr>
                  <a:t>本票在房屋交易中所扮演的角色</a:t>
                </a:r>
                <a:endParaRPr lang="en-US" altLang="zh-TW" sz="2000" b="1" dirty="0">
                  <a:solidFill>
                    <a:srgbClr val="FFFFFF"/>
                  </a:solidFill>
                  <a:latin typeface="標楷體" panose="03000509000000000000" pitchFamily="65" charset="-120"/>
                  <a:ea typeface="標楷體" panose="03000509000000000000" pitchFamily="65" charset="-120"/>
                </a:endParaRPr>
              </a:p>
            </p:txBody>
          </p:sp>
          <p:sp>
            <p:nvSpPr>
              <p:cNvPr id="41" name="Rectangle 75"/>
              <p:cNvSpPr>
                <a:spLocks noChangeArrowheads="1"/>
              </p:cNvSpPr>
              <p:nvPr/>
            </p:nvSpPr>
            <p:spPr bwMode="black">
              <a:xfrm>
                <a:off x="4668838" y="5075238"/>
                <a:ext cx="3124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zh-TW" sz="1400" b="1" dirty="0">
                  <a:ea typeface="新細明體" panose="02020500000000000000" pitchFamily="18" charset="-120"/>
                </a:endParaRPr>
              </a:p>
            </p:txBody>
          </p:sp>
        </p:grpSp>
        <p:sp>
          <p:nvSpPr>
            <p:cNvPr id="7" name="矩形 6"/>
            <p:cNvSpPr/>
            <p:nvPr/>
          </p:nvSpPr>
          <p:spPr>
            <a:xfrm>
              <a:off x="4943302" y="1846622"/>
              <a:ext cx="3352800" cy="954107"/>
            </a:xfrm>
            <a:prstGeom prst="rect">
              <a:avLst/>
            </a:prstGeom>
          </p:spPr>
          <p:txBody>
            <a:bodyPr wrap="square">
              <a:spAutoFit/>
            </a:bodyPr>
            <a:lstStyle/>
            <a:p>
              <a:pPr algn="l"/>
              <a:r>
                <a:rPr lang="zh-TW" altLang="en-US" sz="1400" dirty="0" smtClean="0">
                  <a:latin typeface="標楷體" panose="03000509000000000000" pitchFamily="65" charset="-120"/>
                  <a:ea typeface="標楷體" panose="03000509000000000000" pitchFamily="65" charset="-120"/>
                </a:rPr>
                <a:t>於</a:t>
              </a:r>
              <a:r>
                <a:rPr lang="zh-TW" altLang="en-US" sz="1400" dirty="0">
                  <a:latin typeface="標楷體" panose="03000509000000000000" pitchFamily="65" charset="-120"/>
                  <a:ea typeface="標楷體" panose="03000509000000000000" pitchFamily="65" charset="-120"/>
                </a:rPr>
                <a:t>房屋過戶前，簽發一張</a:t>
              </a:r>
              <a:r>
                <a:rPr lang="zh-TW" altLang="en-US" sz="1400" dirty="0" smtClean="0">
                  <a:latin typeface="標楷體" panose="03000509000000000000" pitchFamily="65" charset="-120"/>
                  <a:ea typeface="標楷體" panose="03000509000000000000" pitchFamily="65" charset="-120"/>
                </a:rPr>
                <a:t>與尾款</a:t>
              </a:r>
              <a:r>
                <a:rPr lang="zh-TW" altLang="en-US" sz="1400" dirty="0">
                  <a:latin typeface="標楷體" panose="03000509000000000000" pitchFamily="65" charset="-120"/>
                  <a:ea typeface="標楷體" panose="03000509000000000000" pitchFamily="65" charset="-120"/>
                </a:rPr>
                <a:t>金額相同的本票，作為支付尾款的一個擔保。並且在尾款</a:t>
              </a:r>
              <a:r>
                <a:rPr lang="zh-TW" altLang="en-US" sz="1400" dirty="0" smtClean="0">
                  <a:latin typeface="標楷體" panose="03000509000000000000" pitchFamily="65" charset="-120"/>
                  <a:ea typeface="標楷體" panose="03000509000000000000" pitchFamily="65" charset="-120"/>
                </a:rPr>
                <a:t>支付後</a:t>
              </a:r>
              <a:r>
                <a:rPr lang="zh-TW" altLang="en-US" sz="1400" dirty="0">
                  <a:latin typeface="標楷體" panose="03000509000000000000" pitchFamily="65" charset="-120"/>
                  <a:ea typeface="標楷體" panose="03000509000000000000" pitchFamily="65" charset="-120"/>
                </a:rPr>
                <a:t>，歸還本票給買方，此時再當場把本票撕掉</a:t>
              </a:r>
              <a:r>
                <a:rPr lang="zh-TW" altLang="en-US" sz="1400" dirty="0" smtClean="0">
                  <a:latin typeface="標楷體" panose="03000509000000000000" pitchFamily="65" charset="-120"/>
                  <a:ea typeface="標楷體" panose="03000509000000000000" pitchFamily="65" charset="-120"/>
                </a:rPr>
                <a:t>即可。</a:t>
              </a:r>
              <a:endParaRPr lang="zh-TW" altLang="en-US" sz="1400" dirty="0">
                <a:latin typeface="標楷體" panose="03000509000000000000" pitchFamily="65" charset="-120"/>
                <a:ea typeface="標楷體" panose="03000509000000000000" pitchFamily="65" charset="-120"/>
              </a:endParaRPr>
            </a:p>
          </p:txBody>
        </p:sp>
      </p:grpSp>
      <p:grpSp>
        <p:nvGrpSpPr>
          <p:cNvPr id="3" name="群組 2"/>
          <p:cNvGrpSpPr/>
          <p:nvPr/>
        </p:nvGrpSpPr>
        <p:grpSpPr>
          <a:xfrm>
            <a:off x="192115" y="3573016"/>
            <a:ext cx="3791194" cy="2346761"/>
            <a:chOff x="188350" y="3573016"/>
            <a:chExt cx="3375830" cy="2702331"/>
          </a:xfrm>
        </p:grpSpPr>
        <p:grpSp>
          <p:nvGrpSpPr>
            <p:cNvPr id="30" name="群組 29"/>
            <p:cNvGrpSpPr/>
            <p:nvPr/>
          </p:nvGrpSpPr>
          <p:grpSpPr>
            <a:xfrm>
              <a:off x="211380" y="3573016"/>
              <a:ext cx="3352800" cy="2702331"/>
              <a:chOff x="946268" y="4552950"/>
              <a:chExt cx="3352800" cy="2702331"/>
            </a:xfrm>
          </p:grpSpPr>
          <p:sp>
            <p:nvSpPr>
              <p:cNvPr id="31" name="AutoShape 47"/>
              <p:cNvSpPr>
                <a:spLocks noChangeArrowheads="1"/>
              </p:cNvSpPr>
              <p:nvPr/>
            </p:nvSpPr>
            <p:spPr bwMode="gray">
              <a:xfrm>
                <a:off x="946268" y="4719002"/>
                <a:ext cx="3352800" cy="2536279"/>
              </a:xfrm>
              <a:prstGeom prst="roundRect">
                <a:avLst>
                  <a:gd name="adj" fmla="val 9481"/>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TW" altLang="en-US"/>
              </a:p>
            </p:txBody>
          </p:sp>
          <p:grpSp>
            <p:nvGrpSpPr>
              <p:cNvPr id="32" name="Group 48"/>
              <p:cNvGrpSpPr>
                <a:grpSpLocks/>
              </p:cNvGrpSpPr>
              <p:nvPr/>
            </p:nvGrpSpPr>
            <p:grpSpPr bwMode="auto">
              <a:xfrm>
                <a:off x="1143000" y="4552950"/>
                <a:ext cx="2886075" cy="444500"/>
                <a:chOff x="624" y="672"/>
                <a:chExt cx="1773" cy="240"/>
              </a:xfrm>
            </p:grpSpPr>
            <p:sp>
              <p:nvSpPr>
                <p:cNvPr id="35" name="AutoShape 49"/>
                <p:cNvSpPr>
                  <a:spLocks noChangeArrowheads="1"/>
                </p:cNvSpPr>
                <p:nvPr/>
              </p:nvSpPr>
              <p:spPr bwMode="gray">
                <a:xfrm>
                  <a:off x="624" y="672"/>
                  <a:ext cx="1773" cy="240"/>
                </a:xfrm>
                <a:prstGeom prst="roundRect">
                  <a:avLst>
                    <a:gd name="adj" fmla="val 27917"/>
                  </a:avLst>
                </a:prstGeom>
                <a:solidFill>
                  <a:srgbClr val="00B0F0"/>
                </a:solid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36" name="AutoShape 50"/>
                <p:cNvSpPr>
                  <a:spLocks noChangeArrowheads="1"/>
                </p:cNvSpPr>
                <p:nvPr/>
              </p:nvSpPr>
              <p:spPr bwMode="gray">
                <a:xfrm>
                  <a:off x="636" y="674"/>
                  <a:ext cx="1748" cy="108"/>
                </a:xfrm>
                <a:prstGeom prst="roundRect">
                  <a:avLst>
                    <a:gd name="adj" fmla="val 50000"/>
                  </a:avLst>
                </a:prstGeom>
                <a:gradFill rotWithShape="1">
                  <a:gsLst>
                    <a:gs pos="0">
                      <a:srgbClr val="7BB11B">
                        <a:gamma/>
                        <a:tint val="0"/>
                        <a:invGamma/>
                        <a:alpha val="30000"/>
                      </a:srgbClr>
                    </a:gs>
                    <a:gs pos="100000">
                      <a:srgbClr val="7BB11B">
                        <a:alpha val="3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TW" altLang="en-US"/>
                </a:p>
              </p:txBody>
            </p:sp>
          </p:grpSp>
          <p:sp>
            <p:nvSpPr>
              <p:cNvPr id="33" name="Rectangle 72"/>
              <p:cNvSpPr>
                <a:spLocks noChangeArrowheads="1"/>
              </p:cNvSpPr>
              <p:nvPr/>
            </p:nvSpPr>
            <p:spPr bwMode="white">
              <a:xfrm>
                <a:off x="2034355" y="4598988"/>
                <a:ext cx="1077956" cy="46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smtClean="0">
                    <a:solidFill>
                      <a:srgbClr val="FFFFFF"/>
                    </a:solidFill>
                    <a:latin typeface="標楷體" panose="03000509000000000000" pitchFamily="65" charset="-120"/>
                    <a:ea typeface="標楷體" panose="03000509000000000000" pitchFamily="65" charset="-120"/>
                  </a:rPr>
                  <a:t>慎選代書</a:t>
                </a:r>
                <a:endParaRPr lang="en-US" altLang="zh-TW" sz="2000" b="1" dirty="0">
                  <a:solidFill>
                    <a:srgbClr val="FFFFFF"/>
                  </a:solidFill>
                  <a:latin typeface="標楷體" panose="03000509000000000000" pitchFamily="65" charset="-120"/>
                  <a:ea typeface="標楷體" panose="03000509000000000000" pitchFamily="65" charset="-120"/>
                </a:endParaRPr>
              </a:p>
            </p:txBody>
          </p:sp>
          <p:sp>
            <p:nvSpPr>
              <p:cNvPr id="34" name="Rectangle 74"/>
              <p:cNvSpPr>
                <a:spLocks noChangeArrowheads="1"/>
              </p:cNvSpPr>
              <p:nvPr/>
            </p:nvSpPr>
            <p:spPr bwMode="black">
              <a:xfrm>
                <a:off x="1020763" y="5075238"/>
                <a:ext cx="3124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zh-TW" sz="1400" b="1" dirty="0">
                  <a:ea typeface="新細明體" panose="02020500000000000000" pitchFamily="18" charset="-120"/>
                </a:endParaRPr>
              </a:p>
            </p:txBody>
          </p:sp>
        </p:grpSp>
        <p:sp>
          <p:nvSpPr>
            <p:cNvPr id="15" name="矩形 14"/>
            <p:cNvSpPr/>
            <p:nvPr/>
          </p:nvSpPr>
          <p:spPr>
            <a:xfrm>
              <a:off x="188350" y="4242134"/>
              <a:ext cx="3374568" cy="1098669"/>
            </a:xfrm>
            <a:prstGeom prst="rect">
              <a:avLst/>
            </a:prstGeom>
          </p:spPr>
          <p:txBody>
            <a:bodyPr wrap="square">
              <a:spAutoFit/>
            </a:bodyPr>
            <a:lstStyle/>
            <a:p>
              <a:pPr algn="l"/>
              <a:r>
                <a:rPr lang="zh-TW" altLang="en-US" sz="1400" dirty="0" smtClean="0">
                  <a:latin typeface="標楷體" panose="03000509000000000000" pitchFamily="65" charset="-120"/>
                  <a:ea typeface="標楷體" panose="03000509000000000000" pitchFamily="65" charset="-120"/>
                </a:rPr>
                <a:t>應</a:t>
              </a:r>
              <a:r>
                <a:rPr lang="zh-TW" altLang="en-US" sz="1400" dirty="0">
                  <a:latin typeface="標楷體" panose="03000509000000000000" pitchFamily="65" charset="-120"/>
                  <a:ea typeface="標楷體" panose="03000509000000000000" pitchFamily="65" charset="-120"/>
                </a:rPr>
                <a:t>選擇正直、誠信經營、</a:t>
              </a:r>
              <a:r>
                <a:rPr lang="zh-TW" altLang="en-US" sz="1400" dirty="0" smtClean="0">
                  <a:latin typeface="標楷體" panose="03000509000000000000" pitchFamily="65" charset="-120"/>
                  <a:ea typeface="標楷體" panose="03000509000000000000" pitchFamily="65" charset="-120"/>
                </a:rPr>
                <a:t>口碑</a:t>
              </a:r>
              <a:r>
                <a:rPr lang="zh-TW" altLang="en-US" sz="1400" dirty="0">
                  <a:latin typeface="標楷體" panose="03000509000000000000" pitchFamily="65" charset="-120"/>
                  <a:ea typeface="標楷體" panose="03000509000000000000" pitchFamily="65" charset="-120"/>
                </a:rPr>
                <a:t>良好的代書，以保障交易安全。而買方簽立的尾款擔保本票，</a:t>
              </a:r>
            </a:p>
            <a:p>
              <a:pPr algn="l"/>
              <a:r>
                <a:rPr lang="zh-TW" altLang="en-US" sz="1400" dirty="0">
                  <a:latin typeface="標楷體" panose="03000509000000000000" pitchFamily="65" charset="-120"/>
                  <a:ea typeface="標楷體" panose="03000509000000000000" pitchFamily="65" charset="-120"/>
                </a:rPr>
                <a:t>皆是由代書保管，於交屋後歸還買方。切記， 千萬不可將</a:t>
              </a:r>
              <a:r>
                <a:rPr lang="zh-TW" altLang="en-US" sz="1400" dirty="0" smtClean="0">
                  <a:latin typeface="標楷體" panose="03000509000000000000" pitchFamily="65" charset="-120"/>
                  <a:ea typeface="標楷體" panose="03000509000000000000" pitchFamily="65" charset="-120"/>
                </a:rPr>
                <a:t>本票直接</a:t>
              </a:r>
              <a:r>
                <a:rPr lang="zh-TW" altLang="en-US" sz="1400" dirty="0">
                  <a:latin typeface="標楷體" panose="03000509000000000000" pitchFamily="65" charset="-120"/>
                  <a:ea typeface="標楷體" panose="03000509000000000000" pitchFamily="65" charset="-120"/>
                </a:rPr>
                <a:t>交由賣方保管。</a:t>
              </a:r>
              <a:endParaRPr lang="zh-TW" altLang="en-US" dirty="0"/>
            </a:p>
          </p:txBody>
        </p:sp>
      </p:grpSp>
      <p:grpSp>
        <p:nvGrpSpPr>
          <p:cNvPr id="5" name="群組 4"/>
          <p:cNvGrpSpPr/>
          <p:nvPr/>
        </p:nvGrpSpPr>
        <p:grpSpPr>
          <a:xfrm>
            <a:off x="4885124" y="3573020"/>
            <a:ext cx="3533686" cy="2376261"/>
            <a:chOff x="4885124" y="3573018"/>
            <a:chExt cx="3533686" cy="1390648"/>
          </a:xfrm>
        </p:grpSpPr>
        <p:grpSp>
          <p:nvGrpSpPr>
            <p:cNvPr id="23" name="群組 22"/>
            <p:cNvGrpSpPr/>
            <p:nvPr/>
          </p:nvGrpSpPr>
          <p:grpSpPr>
            <a:xfrm>
              <a:off x="4885124" y="3573018"/>
              <a:ext cx="3410978" cy="1390648"/>
              <a:chOff x="4572000" y="4552952"/>
              <a:chExt cx="3410978" cy="1390648"/>
            </a:xfrm>
          </p:grpSpPr>
          <p:sp>
            <p:nvSpPr>
              <p:cNvPr id="24" name="AutoShape 51"/>
              <p:cNvSpPr>
                <a:spLocks noChangeArrowheads="1"/>
              </p:cNvSpPr>
              <p:nvPr/>
            </p:nvSpPr>
            <p:spPr bwMode="gray">
              <a:xfrm>
                <a:off x="4572000" y="4752975"/>
                <a:ext cx="3352800" cy="1190625"/>
              </a:xfrm>
              <a:prstGeom prst="roundRect">
                <a:avLst>
                  <a:gd name="adj" fmla="val 9481"/>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TW" altLang="en-US"/>
              </a:p>
            </p:txBody>
          </p:sp>
          <p:grpSp>
            <p:nvGrpSpPr>
              <p:cNvPr id="25" name="Group 52"/>
              <p:cNvGrpSpPr>
                <a:grpSpLocks/>
              </p:cNvGrpSpPr>
              <p:nvPr/>
            </p:nvGrpSpPr>
            <p:grpSpPr bwMode="auto">
              <a:xfrm>
                <a:off x="4759905" y="4552952"/>
                <a:ext cx="3032577" cy="300038"/>
                <a:chOff x="599" y="672"/>
                <a:chExt cx="1863" cy="162"/>
              </a:xfrm>
            </p:grpSpPr>
            <p:sp>
              <p:nvSpPr>
                <p:cNvPr id="28" name="AutoShape 53"/>
                <p:cNvSpPr>
                  <a:spLocks noChangeArrowheads="1"/>
                </p:cNvSpPr>
                <p:nvPr/>
              </p:nvSpPr>
              <p:spPr bwMode="gray">
                <a:xfrm>
                  <a:off x="599" y="672"/>
                  <a:ext cx="1863" cy="162"/>
                </a:xfrm>
                <a:prstGeom prst="roundRect">
                  <a:avLst>
                    <a:gd name="adj" fmla="val 27917"/>
                  </a:avLst>
                </a:prstGeom>
                <a:solidFill>
                  <a:srgbClr val="7030A0"/>
                </a:solid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29" name="AutoShape 54"/>
                <p:cNvSpPr>
                  <a:spLocks noChangeArrowheads="1"/>
                </p:cNvSpPr>
                <p:nvPr/>
              </p:nvSpPr>
              <p:spPr bwMode="gray">
                <a:xfrm>
                  <a:off x="636" y="674"/>
                  <a:ext cx="1748" cy="108"/>
                </a:xfrm>
                <a:prstGeom prst="roundRect">
                  <a:avLst>
                    <a:gd name="adj" fmla="val 50000"/>
                  </a:avLst>
                </a:prstGeom>
                <a:gradFill rotWithShape="1">
                  <a:gsLst>
                    <a:gs pos="0">
                      <a:srgbClr val="FF7C80">
                        <a:gamma/>
                        <a:tint val="0"/>
                        <a:invGamma/>
                        <a:alpha val="30000"/>
                      </a:srgbClr>
                    </a:gs>
                    <a:gs pos="100000">
                      <a:srgbClr val="FF7C80">
                        <a:alpha val="3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TW" altLang="en-US"/>
                </a:p>
              </p:txBody>
            </p:sp>
          </p:grpSp>
          <p:sp>
            <p:nvSpPr>
              <p:cNvPr id="26" name="Rectangle 73"/>
              <p:cNvSpPr>
                <a:spLocks noChangeArrowheads="1"/>
              </p:cNvSpPr>
              <p:nvPr/>
            </p:nvSpPr>
            <p:spPr bwMode="white">
              <a:xfrm>
                <a:off x="4588938" y="4598988"/>
                <a:ext cx="3394040" cy="2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000" b="1" dirty="0" smtClean="0">
                    <a:solidFill>
                      <a:srgbClr val="FFFFFF"/>
                    </a:solidFill>
                    <a:latin typeface="標楷體" panose="03000509000000000000" pitchFamily="65" charset="-120"/>
                    <a:ea typeface="標楷體" panose="03000509000000000000" pitchFamily="65" charset="-120"/>
                  </a:rPr>
                  <a:t>建議</a:t>
                </a:r>
                <a:r>
                  <a:rPr lang="zh-TW" altLang="en-US" sz="2000" b="1" dirty="0">
                    <a:solidFill>
                      <a:srgbClr val="FFFFFF"/>
                    </a:solidFill>
                    <a:latin typeface="標楷體" panose="03000509000000000000" pitchFamily="65" charset="-120"/>
                    <a:ea typeface="標楷體" panose="03000509000000000000" pitchFamily="65" charset="-120"/>
                  </a:rPr>
                  <a:t>使用履約</a:t>
                </a:r>
                <a:r>
                  <a:rPr lang="zh-TW" altLang="en-US" sz="2000" b="1" dirty="0" smtClean="0">
                    <a:solidFill>
                      <a:srgbClr val="FFFFFF"/>
                    </a:solidFill>
                    <a:latin typeface="標楷體" panose="03000509000000000000" pitchFamily="65" charset="-120"/>
                    <a:ea typeface="標楷體" panose="03000509000000000000" pitchFamily="65" charset="-120"/>
                  </a:rPr>
                  <a:t>保證</a:t>
                </a:r>
                <a:endParaRPr lang="en-US" altLang="zh-TW" sz="2000" b="1" dirty="0">
                  <a:solidFill>
                    <a:srgbClr val="FFFFFF"/>
                  </a:solidFill>
                  <a:latin typeface="標楷體" panose="03000509000000000000" pitchFamily="65" charset="-120"/>
                  <a:ea typeface="標楷體" panose="03000509000000000000" pitchFamily="65" charset="-120"/>
                </a:endParaRPr>
              </a:p>
            </p:txBody>
          </p:sp>
          <p:sp>
            <p:nvSpPr>
              <p:cNvPr id="27" name="Rectangle 75"/>
              <p:cNvSpPr>
                <a:spLocks noChangeArrowheads="1"/>
              </p:cNvSpPr>
              <p:nvPr/>
            </p:nvSpPr>
            <p:spPr bwMode="black">
              <a:xfrm>
                <a:off x="4668838" y="5075238"/>
                <a:ext cx="3124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zh-TW" sz="1400" b="1" dirty="0">
                  <a:ea typeface="新細明體" panose="02020500000000000000" pitchFamily="18" charset="-120"/>
                </a:endParaRPr>
              </a:p>
            </p:txBody>
          </p:sp>
        </p:grpSp>
        <p:sp>
          <p:nvSpPr>
            <p:cNvPr id="44" name="矩形 43"/>
            <p:cNvSpPr/>
            <p:nvPr/>
          </p:nvSpPr>
          <p:spPr>
            <a:xfrm>
              <a:off x="4915510" y="3970008"/>
              <a:ext cx="3503300" cy="558368"/>
            </a:xfrm>
            <a:prstGeom prst="rect">
              <a:avLst/>
            </a:prstGeom>
          </p:spPr>
          <p:txBody>
            <a:bodyPr wrap="square">
              <a:spAutoFit/>
            </a:bodyPr>
            <a:lstStyle/>
            <a:p>
              <a:pPr algn="l"/>
              <a:r>
                <a:rPr lang="zh-TW" altLang="en-US" sz="1400" dirty="0" smtClean="0">
                  <a:latin typeface="標楷體" panose="03000509000000000000" pitchFamily="65" charset="-120"/>
                  <a:ea typeface="標楷體" panose="03000509000000000000" pitchFamily="65" charset="-120"/>
                </a:rPr>
                <a:t>房屋</a:t>
              </a:r>
              <a:r>
                <a:rPr lang="zh-TW" altLang="en-US" sz="1400" dirty="0">
                  <a:latin typeface="標楷體" panose="03000509000000000000" pitchFamily="65" charset="-120"/>
                  <a:ea typeface="標楷體" panose="03000509000000000000" pitchFamily="65" charset="-120"/>
                </a:rPr>
                <a:t>買賣無法像一般商品一樣，一手交錢一手交貨。對於</a:t>
              </a:r>
              <a:r>
                <a:rPr lang="zh-TW" altLang="en-US" sz="1400" dirty="0" smtClean="0">
                  <a:latin typeface="標楷體" panose="03000509000000000000" pitchFamily="65" charset="-120"/>
                  <a:ea typeface="標楷體" panose="03000509000000000000" pitchFamily="65" charset="-120"/>
                </a:rPr>
                <a:t>付款</a:t>
              </a:r>
              <a:r>
                <a:rPr lang="zh-TW" altLang="en-US" sz="1400" dirty="0">
                  <a:latin typeface="標楷體" panose="03000509000000000000" pitchFamily="65" charset="-120"/>
                  <a:ea typeface="標楷體" panose="03000509000000000000" pitchFamily="65" charset="-120"/>
                </a:rPr>
                <a:t>與交屋的時間落差，對買賣雙方都有很大的風險，建議使用履</a:t>
              </a:r>
            </a:p>
            <a:p>
              <a:pPr algn="l"/>
              <a:r>
                <a:rPr lang="zh-TW" altLang="en-US" sz="1400" dirty="0">
                  <a:latin typeface="標楷體" panose="03000509000000000000" pitchFamily="65" charset="-120"/>
                  <a:ea typeface="標楷體" panose="03000509000000000000" pitchFamily="65" charset="-120"/>
                </a:rPr>
                <a:t>約保證，對雙方都有保障</a:t>
              </a:r>
              <a:r>
                <a:rPr lang="zh-TW" altLang="en-US" sz="1400" dirty="0" smtClean="0">
                  <a:latin typeface="標楷體" panose="03000509000000000000" pitchFamily="65" charset="-120"/>
                  <a:ea typeface="標楷體" panose="03000509000000000000" pitchFamily="65" charset="-120"/>
                </a:rPr>
                <a:t>。</a:t>
              </a:r>
              <a:endParaRPr lang="zh-TW" altLang="en-US" sz="1400" dirty="0">
                <a:latin typeface="標楷體" panose="03000509000000000000" pitchFamily="65" charset="-120"/>
                <a:ea typeface="標楷體" panose="03000509000000000000" pitchFamily="65" charset="-120"/>
              </a:endParaRPr>
            </a:p>
          </p:txBody>
        </p:sp>
      </p:grpSp>
      <p:sp>
        <p:nvSpPr>
          <p:cNvPr id="8" name="投影片編號版面配置區 7"/>
          <p:cNvSpPr>
            <a:spLocks noGrp="1"/>
          </p:cNvSpPr>
          <p:nvPr>
            <p:ph type="sldNum" sz="quarter" idx="12"/>
          </p:nvPr>
        </p:nvSpPr>
        <p:spPr/>
        <p:txBody>
          <a:bodyPr/>
          <a:lstStyle/>
          <a:p>
            <a:fld id="{BEC15472-E753-4317-8565-67A29FFE8CF0}" type="slidenum">
              <a:rPr lang="en-US" altLang="zh-TW" smtClean="0"/>
              <a:pPr/>
              <a:t>33</a:t>
            </a:fld>
            <a:endParaRPr lang="en-US" altLang="zh-TW"/>
          </a:p>
        </p:txBody>
      </p:sp>
    </p:spTree>
    <p:extLst>
      <p:ext uri="{BB962C8B-B14F-4D97-AF65-F5344CB8AC3E}">
        <p14:creationId xmlns:p14="http://schemas.microsoft.com/office/powerpoint/2010/main" val="313026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812131" y="297768"/>
            <a:ext cx="7410450" cy="563563"/>
          </a:xfrm>
        </p:spPr>
        <p:txBody>
          <a:bodyPr/>
          <a:lstStyle/>
          <a:p>
            <a:r>
              <a:rPr lang="zh-TW" altLang="en-US" dirty="0" smtClean="0">
                <a:latin typeface="標楷體" panose="03000509000000000000" pitchFamily="65" charset="-120"/>
                <a:ea typeface="標楷體" panose="03000509000000000000" pitchFamily="65" charset="-120"/>
              </a:rPr>
              <a:t>產權設定及撥款交屋</a:t>
            </a:r>
            <a:endParaRPr lang="en-US" altLang="zh-TW" dirty="0">
              <a:latin typeface="標楷體" panose="03000509000000000000" pitchFamily="65" charset="-120"/>
              <a:ea typeface="標楷體" panose="03000509000000000000" pitchFamily="65" charset="-120"/>
            </a:endParaRPr>
          </a:p>
        </p:txBody>
      </p:sp>
      <p:grpSp>
        <p:nvGrpSpPr>
          <p:cNvPr id="2" name="群組 1"/>
          <p:cNvGrpSpPr/>
          <p:nvPr/>
        </p:nvGrpSpPr>
        <p:grpSpPr>
          <a:xfrm>
            <a:off x="395536" y="1587976"/>
            <a:ext cx="3661646" cy="2244322"/>
            <a:chOff x="179512" y="1628800"/>
            <a:chExt cx="3352800" cy="1625948"/>
          </a:xfrm>
        </p:grpSpPr>
        <p:grpSp>
          <p:nvGrpSpPr>
            <p:cNvPr id="16" name="群組 15"/>
            <p:cNvGrpSpPr/>
            <p:nvPr/>
          </p:nvGrpSpPr>
          <p:grpSpPr>
            <a:xfrm>
              <a:off x="179512" y="1628800"/>
              <a:ext cx="3352800" cy="1625948"/>
              <a:chOff x="914400" y="4552950"/>
              <a:chExt cx="3352800" cy="1625948"/>
            </a:xfrm>
          </p:grpSpPr>
          <p:sp>
            <p:nvSpPr>
              <p:cNvPr id="17" name="AutoShape 47"/>
              <p:cNvSpPr>
                <a:spLocks noChangeArrowheads="1"/>
              </p:cNvSpPr>
              <p:nvPr/>
            </p:nvSpPr>
            <p:spPr bwMode="gray">
              <a:xfrm>
                <a:off x="914400" y="4752975"/>
                <a:ext cx="3352800" cy="1425923"/>
              </a:xfrm>
              <a:prstGeom prst="roundRect">
                <a:avLst>
                  <a:gd name="adj" fmla="val 9481"/>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TW" altLang="en-US"/>
              </a:p>
            </p:txBody>
          </p:sp>
          <p:grpSp>
            <p:nvGrpSpPr>
              <p:cNvPr id="18" name="Group 48"/>
              <p:cNvGrpSpPr>
                <a:grpSpLocks/>
              </p:cNvGrpSpPr>
              <p:nvPr/>
            </p:nvGrpSpPr>
            <p:grpSpPr bwMode="auto">
              <a:xfrm>
                <a:off x="1143000" y="4552950"/>
                <a:ext cx="2886075" cy="444500"/>
                <a:chOff x="624" y="672"/>
                <a:chExt cx="1773" cy="240"/>
              </a:xfrm>
            </p:grpSpPr>
            <p:sp>
              <p:nvSpPr>
                <p:cNvPr id="21" name="AutoShape 49"/>
                <p:cNvSpPr>
                  <a:spLocks noChangeArrowheads="1"/>
                </p:cNvSpPr>
                <p:nvPr/>
              </p:nvSpPr>
              <p:spPr bwMode="gray">
                <a:xfrm>
                  <a:off x="624" y="672"/>
                  <a:ext cx="1773" cy="240"/>
                </a:xfrm>
                <a:prstGeom prst="roundRect">
                  <a:avLst>
                    <a:gd name="adj" fmla="val 27917"/>
                  </a:avLst>
                </a:prstGeom>
                <a:solidFill>
                  <a:srgbClr val="7BB11B"/>
                </a:solid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22" name="AutoShape 50"/>
                <p:cNvSpPr>
                  <a:spLocks noChangeArrowheads="1"/>
                </p:cNvSpPr>
                <p:nvPr/>
              </p:nvSpPr>
              <p:spPr bwMode="gray">
                <a:xfrm>
                  <a:off x="636" y="674"/>
                  <a:ext cx="1748" cy="108"/>
                </a:xfrm>
                <a:prstGeom prst="roundRect">
                  <a:avLst>
                    <a:gd name="adj" fmla="val 50000"/>
                  </a:avLst>
                </a:prstGeom>
                <a:gradFill rotWithShape="1">
                  <a:gsLst>
                    <a:gs pos="0">
                      <a:srgbClr val="7BB11B">
                        <a:gamma/>
                        <a:tint val="0"/>
                        <a:invGamma/>
                        <a:alpha val="30000"/>
                      </a:srgbClr>
                    </a:gs>
                    <a:gs pos="100000">
                      <a:srgbClr val="7BB11B">
                        <a:alpha val="3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TW" altLang="en-US"/>
                </a:p>
              </p:txBody>
            </p:sp>
          </p:grpSp>
          <p:sp>
            <p:nvSpPr>
              <p:cNvPr id="19" name="Rectangle 72"/>
              <p:cNvSpPr>
                <a:spLocks noChangeArrowheads="1"/>
              </p:cNvSpPr>
              <p:nvPr/>
            </p:nvSpPr>
            <p:spPr bwMode="white">
              <a:xfrm>
                <a:off x="1643346" y="4598988"/>
                <a:ext cx="1859990" cy="28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smtClean="0">
                    <a:solidFill>
                      <a:srgbClr val="FFFFFF"/>
                    </a:solidFill>
                    <a:latin typeface="標楷體" panose="03000509000000000000" pitchFamily="65" charset="-120"/>
                    <a:ea typeface="標楷體" panose="03000509000000000000" pitchFamily="65" charset="-120"/>
                  </a:rPr>
                  <a:t>抵押權設定費用</a:t>
                </a:r>
                <a:r>
                  <a:rPr lang="en-US" altLang="zh-TW" sz="1600" b="1" dirty="0" smtClean="0">
                    <a:solidFill>
                      <a:srgbClr val="FFFFFF"/>
                    </a:solidFill>
                    <a:ea typeface="新細明體" panose="02020500000000000000" pitchFamily="18" charset="-120"/>
                  </a:rPr>
                  <a:t>	</a:t>
                </a:r>
                <a:endParaRPr lang="en-US" altLang="zh-TW" sz="1600" b="1" dirty="0">
                  <a:solidFill>
                    <a:srgbClr val="FFFFFF"/>
                  </a:solidFill>
                  <a:ea typeface="新細明體" panose="02020500000000000000" pitchFamily="18" charset="-120"/>
                </a:endParaRPr>
              </a:p>
            </p:txBody>
          </p:sp>
          <p:sp>
            <p:nvSpPr>
              <p:cNvPr id="20" name="Rectangle 74"/>
              <p:cNvSpPr>
                <a:spLocks noChangeArrowheads="1"/>
              </p:cNvSpPr>
              <p:nvPr/>
            </p:nvSpPr>
            <p:spPr bwMode="black">
              <a:xfrm>
                <a:off x="1020763" y="5075238"/>
                <a:ext cx="3124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zh-TW" sz="1400" b="1" dirty="0">
                  <a:ea typeface="新細明體" panose="02020500000000000000" pitchFamily="18" charset="-120"/>
                </a:endParaRPr>
              </a:p>
            </p:txBody>
          </p:sp>
        </p:grpSp>
        <p:sp>
          <p:nvSpPr>
            <p:cNvPr id="4" name="矩形 3"/>
            <p:cNvSpPr/>
            <p:nvPr/>
          </p:nvSpPr>
          <p:spPr>
            <a:xfrm>
              <a:off x="179512" y="2115634"/>
              <a:ext cx="3352800" cy="1003390"/>
            </a:xfrm>
            <a:prstGeom prst="rect">
              <a:avLst/>
            </a:prstGeom>
          </p:spPr>
          <p:txBody>
            <a:bodyPr wrap="square">
              <a:spAutoFit/>
            </a:bodyPr>
            <a:lstStyle/>
            <a:p>
              <a:pPr algn="l"/>
              <a:r>
                <a:rPr lang="zh-TW" altLang="en-US" sz="1400" dirty="0" smtClean="0">
                  <a:latin typeface="標楷體" panose="03000509000000000000" pitchFamily="65" charset="-120"/>
                  <a:ea typeface="標楷體" panose="03000509000000000000" pitchFamily="65" charset="-120"/>
                </a:rPr>
                <a:t>１、設定規費</a:t>
              </a:r>
              <a:endParaRPr lang="en-US" altLang="zh-TW" sz="1400" dirty="0" smtClean="0">
                <a:latin typeface="標楷體" panose="03000509000000000000" pitchFamily="65" charset="-120"/>
                <a:ea typeface="標楷體" panose="03000509000000000000" pitchFamily="65" charset="-120"/>
              </a:endParaRPr>
            </a:p>
            <a:p>
              <a:pPr algn="l"/>
              <a:r>
                <a:rPr lang="zh-TW" altLang="en-US" sz="1400" dirty="0" smtClean="0">
                  <a:latin typeface="標楷體" panose="03000509000000000000" pitchFamily="65" charset="-120"/>
                  <a:ea typeface="標楷體" panose="03000509000000000000" pitchFamily="65" charset="-120"/>
                </a:rPr>
                <a:t>地政事務所會</a:t>
              </a:r>
              <a:r>
                <a:rPr lang="zh-TW" altLang="en-US" sz="1400" dirty="0">
                  <a:latin typeface="標楷體" panose="03000509000000000000" pitchFamily="65" charset="-120"/>
                  <a:ea typeface="標楷體" panose="03000509000000000000" pitchFamily="65" charset="-120"/>
                </a:rPr>
                <a:t>依照債權人銀行設定的抵押權金額，收取千分之一的設定規費</a:t>
              </a:r>
              <a:r>
                <a:rPr lang="zh-TW" altLang="en-US" sz="1400" dirty="0" smtClean="0">
                  <a:latin typeface="標楷體" panose="03000509000000000000" pitchFamily="65" charset="-120"/>
                  <a:ea typeface="標楷體" panose="03000509000000000000" pitchFamily="65" charset="-120"/>
                </a:rPr>
                <a:t>。</a:t>
              </a:r>
              <a:endParaRPr lang="en-US" altLang="zh-TW" sz="1400" dirty="0" smtClean="0">
                <a:latin typeface="標楷體" panose="03000509000000000000" pitchFamily="65" charset="-120"/>
                <a:ea typeface="標楷體" panose="03000509000000000000" pitchFamily="65" charset="-120"/>
              </a:endParaRPr>
            </a:p>
            <a:p>
              <a:pPr algn="l"/>
              <a:r>
                <a:rPr lang="zh-TW" altLang="en-US" sz="1400" dirty="0">
                  <a:latin typeface="標楷體" panose="03000509000000000000" pitchFamily="65" charset="-120"/>
                  <a:ea typeface="標楷體" panose="03000509000000000000" pitchFamily="65" charset="-120"/>
                </a:rPr>
                <a:t>２、代書</a:t>
              </a:r>
              <a:r>
                <a:rPr lang="zh-TW" altLang="en-US" sz="1400" dirty="0" smtClean="0">
                  <a:latin typeface="標楷體" panose="03000509000000000000" pitchFamily="65" charset="-120"/>
                  <a:ea typeface="標楷體" panose="03000509000000000000" pitchFamily="65" charset="-120"/>
                </a:rPr>
                <a:t>費用</a:t>
              </a:r>
              <a:endParaRPr lang="en-US" altLang="zh-TW" sz="1400" dirty="0" smtClean="0">
                <a:latin typeface="標楷體" panose="03000509000000000000" pitchFamily="65" charset="-120"/>
                <a:ea typeface="標楷體" panose="03000509000000000000" pitchFamily="65" charset="-120"/>
              </a:endParaRPr>
            </a:p>
            <a:p>
              <a:pPr algn="l"/>
              <a:r>
                <a:rPr lang="zh-TW" altLang="en-US" sz="1400" dirty="0">
                  <a:latin typeface="標楷體" panose="03000509000000000000" pitchFamily="65" charset="-120"/>
                  <a:ea typeface="標楷體" panose="03000509000000000000" pitchFamily="65" charset="-120"/>
                </a:rPr>
                <a:t>若請代書代辦，也會另外再收四千至五千元的抵押權設定代書費。</a:t>
              </a:r>
            </a:p>
          </p:txBody>
        </p:sp>
      </p:grpSp>
      <p:grpSp>
        <p:nvGrpSpPr>
          <p:cNvPr id="5" name="群組 4"/>
          <p:cNvGrpSpPr/>
          <p:nvPr/>
        </p:nvGrpSpPr>
        <p:grpSpPr>
          <a:xfrm>
            <a:off x="4867927" y="1587975"/>
            <a:ext cx="3666473" cy="2244323"/>
            <a:chOff x="4867927" y="1611566"/>
            <a:chExt cx="3666473" cy="2244323"/>
          </a:xfrm>
        </p:grpSpPr>
        <p:grpSp>
          <p:nvGrpSpPr>
            <p:cNvPr id="3" name="群組 2"/>
            <p:cNvGrpSpPr/>
            <p:nvPr/>
          </p:nvGrpSpPr>
          <p:grpSpPr>
            <a:xfrm>
              <a:off x="4867927" y="1611566"/>
              <a:ext cx="3666473" cy="2244323"/>
              <a:chOff x="4867927" y="968134"/>
              <a:chExt cx="3666473" cy="2244323"/>
            </a:xfrm>
          </p:grpSpPr>
          <p:sp>
            <p:nvSpPr>
              <p:cNvPr id="38" name="AutoShape 51"/>
              <p:cNvSpPr>
                <a:spLocks noChangeArrowheads="1"/>
              </p:cNvSpPr>
              <p:nvPr/>
            </p:nvSpPr>
            <p:spPr bwMode="gray">
              <a:xfrm>
                <a:off x="4886612" y="1345648"/>
                <a:ext cx="3642989" cy="1866809"/>
              </a:xfrm>
              <a:prstGeom prst="roundRect">
                <a:avLst>
                  <a:gd name="adj" fmla="val 9481"/>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TW" altLang="en-US"/>
              </a:p>
            </p:txBody>
          </p:sp>
          <p:grpSp>
            <p:nvGrpSpPr>
              <p:cNvPr id="39" name="Group 52"/>
              <p:cNvGrpSpPr>
                <a:grpSpLocks/>
              </p:cNvGrpSpPr>
              <p:nvPr/>
            </p:nvGrpSpPr>
            <p:grpSpPr bwMode="auto">
              <a:xfrm>
                <a:off x="4867927" y="968134"/>
                <a:ext cx="3666473" cy="656286"/>
                <a:chOff x="473" y="650"/>
                <a:chExt cx="2073" cy="226"/>
              </a:xfrm>
            </p:grpSpPr>
            <p:sp>
              <p:nvSpPr>
                <p:cNvPr id="42" name="AutoShape 53"/>
                <p:cNvSpPr>
                  <a:spLocks noChangeArrowheads="1"/>
                </p:cNvSpPr>
                <p:nvPr/>
              </p:nvSpPr>
              <p:spPr bwMode="gray">
                <a:xfrm>
                  <a:off x="473" y="650"/>
                  <a:ext cx="2073" cy="226"/>
                </a:xfrm>
                <a:prstGeom prst="roundRect">
                  <a:avLst>
                    <a:gd name="adj" fmla="val 27917"/>
                  </a:avLst>
                </a:prstGeom>
                <a:solidFill>
                  <a:srgbClr val="FF7C80"/>
                </a:solid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43" name="AutoShape 54"/>
                <p:cNvSpPr>
                  <a:spLocks noChangeArrowheads="1"/>
                </p:cNvSpPr>
                <p:nvPr/>
              </p:nvSpPr>
              <p:spPr bwMode="gray">
                <a:xfrm>
                  <a:off x="636" y="674"/>
                  <a:ext cx="1748" cy="108"/>
                </a:xfrm>
                <a:prstGeom prst="roundRect">
                  <a:avLst>
                    <a:gd name="adj" fmla="val 50000"/>
                  </a:avLst>
                </a:prstGeom>
                <a:gradFill rotWithShape="1">
                  <a:gsLst>
                    <a:gs pos="0">
                      <a:srgbClr val="FF7C80">
                        <a:gamma/>
                        <a:tint val="0"/>
                        <a:invGamma/>
                        <a:alpha val="30000"/>
                      </a:srgbClr>
                    </a:gs>
                    <a:gs pos="100000">
                      <a:srgbClr val="FF7C80">
                        <a:alpha val="3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TW" altLang="en-US"/>
                </a:p>
              </p:txBody>
            </p:sp>
          </p:grpSp>
          <p:sp>
            <p:nvSpPr>
              <p:cNvPr id="40" name="Rectangle 73"/>
              <p:cNvSpPr>
                <a:spLocks noChangeArrowheads="1"/>
              </p:cNvSpPr>
              <p:nvPr/>
            </p:nvSpPr>
            <p:spPr bwMode="white">
              <a:xfrm>
                <a:off x="5090962" y="1026614"/>
                <a:ext cx="3295473" cy="38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TW" altLang="en-US" sz="2000" b="1" dirty="0" smtClean="0">
                    <a:solidFill>
                      <a:srgbClr val="FFFFFF"/>
                    </a:solidFill>
                    <a:latin typeface="標楷體" panose="03000509000000000000" pitchFamily="65" charset="-120"/>
                    <a:ea typeface="標楷體" panose="03000509000000000000" pitchFamily="65" charset="-120"/>
                  </a:rPr>
                  <a:t>抵押</a:t>
                </a:r>
                <a:r>
                  <a:rPr lang="zh-TW" altLang="en-US" sz="2000" b="1" dirty="0">
                    <a:solidFill>
                      <a:srgbClr val="FFFFFF"/>
                    </a:solidFill>
                    <a:latin typeface="標楷體" panose="03000509000000000000" pitchFamily="65" charset="-120"/>
                    <a:ea typeface="標楷體" panose="03000509000000000000" pitchFamily="65" charset="-120"/>
                  </a:rPr>
                  <a:t>權</a:t>
                </a:r>
                <a:r>
                  <a:rPr lang="zh-TW" altLang="en-US" sz="2000" b="1" dirty="0" smtClean="0">
                    <a:solidFill>
                      <a:srgbClr val="FFFFFF"/>
                    </a:solidFill>
                    <a:latin typeface="標楷體" panose="03000509000000000000" pitchFamily="65" charset="-120"/>
                    <a:ea typeface="標楷體" panose="03000509000000000000" pitchFamily="65" charset="-120"/>
                  </a:rPr>
                  <a:t>設定期限：</a:t>
                </a:r>
                <a:endParaRPr lang="en-US" altLang="zh-TW" sz="2000" b="1" dirty="0">
                  <a:solidFill>
                    <a:srgbClr val="FFFFFF"/>
                  </a:solidFill>
                  <a:latin typeface="標楷體" panose="03000509000000000000" pitchFamily="65" charset="-120"/>
                  <a:ea typeface="標楷體" panose="03000509000000000000" pitchFamily="65" charset="-120"/>
                </a:endParaRPr>
              </a:p>
            </p:txBody>
          </p:sp>
          <p:sp>
            <p:nvSpPr>
              <p:cNvPr id="41" name="Rectangle 75"/>
              <p:cNvSpPr>
                <a:spLocks noChangeArrowheads="1"/>
              </p:cNvSpPr>
              <p:nvPr/>
            </p:nvSpPr>
            <p:spPr bwMode="black">
              <a:xfrm>
                <a:off x="4991832" y="1850932"/>
                <a:ext cx="3394604" cy="48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zh-TW" sz="1400" b="1" dirty="0">
                  <a:ea typeface="新細明體" panose="02020500000000000000" pitchFamily="18" charset="-120"/>
                </a:endParaRPr>
              </a:p>
            </p:txBody>
          </p:sp>
        </p:grpSp>
        <p:sp>
          <p:nvSpPr>
            <p:cNvPr id="7" name="矩形 6"/>
            <p:cNvSpPr/>
            <p:nvPr/>
          </p:nvSpPr>
          <p:spPr>
            <a:xfrm>
              <a:off x="4895074" y="2437244"/>
              <a:ext cx="3352800" cy="738664"/>
            </a:xfrm>
            <a:prstGeom prst="rect">
              <a:avLst/>
            </a:prstGeom>
          </p:spPr>
          <p:txBody>
            <a:bodyPr wrap="square">
              <a:spAutoFit/>
            </a:bodyPr>
            <a:lstStyle/>
            <a:p>
              <a:pPr algn="l"/>
              <a:r>
                <a:rPr lang="zh-TW" altLang="en-US" sz="1400" dirty="0">
                  <a:latin typeface="標楷體" panose="03000509000000000000" pitchFamily="65" charset="-120"/>
                  <a:ea typeface="標楷體" panose="03000509000000000000" pitchFamily="65" charset="-120"/>
                </a:rPr>
                <a:t>１、普通抵押</a:t>
              </a:r>
              <a:r>
                <a:rPr lang="zh-TW" altLang="en-US" sz="1400" dirty="0" smtClean="0">
                  <a:latin typeface="標楷體" panose="03000509000000000000" pitchFamily="65" charset="-120"/>
                  <a:ea typeface="標楷體" panose="03000509000000000000" pitchFamily="65" charset="-120"/>
                </a:rPr>
                <a:t>權</a:t>
              </a:r>
              <a:endParaRPr lang="en-US" altLang="zh-TW" sz="1400" dirty="0" smtClean="0">
                <a:latin typeface="標楷體" panose="03000509000000000000" pitchFamily="65" charset="-120"/>
                <a:ea typeface="標楷體" panose="03000509000000000000" pitchFamily="65" charset="-120"/>
              </a:endParaRPr>
            </a:p>
            <a:p>
              <a:pPr algn="l"/>
              <a:r>
                <a:rPr lang="zh-TW" altLang="en-US" sz="1400" dirty="0" smtClean="0">
                  <a:latin typeface="標楷體" panose="03000509000000000000" pitchFamily="65" charset="-120"/>
                  <a:ea typeface="標楷體" panose="03000509000000000000" pitchFamily="65" charset="-120"/>
                </a:rPr>
                <a:t>２、最高限額抵押權</a:t>
              </a:r>
              <a:endParaRPr lang="en-US" altLang="zh-TW" sz="1400" dirty="0" smtClean="0">
                <a:latin typeface="標楷體" panose="03000509000000000000" pitchFamily="65" charset="-120"/>
                <a:ea typeface="標楷體" panose="03000509000000000000" pitchFamily="65" charset="-120"/>
              </a:endParaRPr>
            </a:p>
            <a:p>
              <a:pPr algn="l"/>
              <a:endParaRPr lang="zh-TW" altLang="en-US" sz="1400" dirty="0">
                <a:latin typeface="標楷體" panose="03000509000000000000" pitchFamily="65" charset="-120"/>
                <a:ea typeface="標楷體" panose="03000509000000000000" pitchFamily="65" charset="-120"/>
              </a:endParaRPr>
            </a:p>
          </p:txBody>
        </p:sp>
      </p:grpSp>
      <p:sp>
        <p:nvSpPr>
          <p:cNvPr id="8" name="投影片編號版面配置區 7"/>
          <p:cNvSpPr>
            <a:spLocks noGrp="1"/>
          </p:cNvSpPr>
          <p:nvPr>
            <p:ph type="sldNum" sz="quarter" idx="12"/>
          </p:nvPr>
        </p:nvSpPr>
        <p:spPr/>
        <p:txBody>
          <a:bodyPr/>
          <a:lstStyle/>
          <a:p>
            <a:fld id="{BEC15472-E753-4317-8565-67A29FFE8CF0}" type="slidenum">
              <a:rPr lang="en-US" altLang="zh-TW" smtClean="0"/>
              <a:pPr/>
              <a:t>34</a:t>
            </a:fld>
            <a:endParaRPr lang="en-US" altLang="zh-TW"/>
          </a:p>
        </p:txBody>
      </p:sp>
    </p:spTree>
    <p:extLst>
      <p:ext uri="{BB962C8B-B14F-4D97-AF65-F5344CB8AC3E}">
        <p14:creationId xmlns:p14="http://schemas.microsoft.com/office/powerpoint/2010/main" val="75310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EC15472-E753-4317-8565-67A29FFE8CF0}" type="slidenum">
              <a:rPr lang="en-US" altLang="zh-TW" smtClean="0"/>
              <a:pPr/>
              <a:t>35</a:t>
            </a:fld>
            <a:endParaRPr lang="en-US" altLang="zh-TW"/>
          </a:p>
        </p:txBody>
      </p:sp>
      <p:graphicFrame>
        <p:nvGraphicFramePr>
          <p:cNvPr id="7" name="表格 6"/>
          <p:cNvGraphicFramePr>
            <a:graphicFrameLocks noGrp="1"/>
          </p:cNvGraphicFramePr>
          <p:nvPr>
            <p:extLst>
              <p:ext uri="{D42A27DB-BD31-4B8C-83A1-F6EECF244321}">
                <p14:modId xmlns:p14="http://schemas.microsoft.com/office/powerpoint/2010/main" val="107806004"/>
              </p:ext>
            </p:extLst>
          </p:nvPr>
        </p:nvGraphicFramePr>
        <p:xfrm>
          <a:off x="395536" y="908721"/>
          <a:ext cx="8138864" cy="5112568"/>
        </p:xfrm>
        <a:graphic>
          <a:graphicData uri="http://schemas.openxmlformats.org/drawingml/2006/table">
            <a:tbl>
              <a:tblPr firstRow="1" bandRow="1">
                <a:tableStyleId>{5C22544A-7EE6-4342-B048-85BDC9FD1C3A}</a:tableStyleId>
              </a:tblPr>
              <a:tblGrid>
                <a:gridCol w="4069432">
                  <a:extLst>
                    <a:ext uri="{9D8B030D-6E8A-4147-A177-3AD203B41FA5}">
                      <a16:colId xmlns:a16="http://schemas.microsoft.com/office/drawing/2014/main" val="2460033558"/>
                    </a:ext>
                  </a:extLst>
                </a:gridCol>
                <a:gridCol w="4069432">
                  <a:extLst>
                    <a:ext uri="{9D8B030D-6E8A-4147-A177-3AD203B41FA5}">
                      <a16:colId xmlns:a16="http://schemas.microsoft.com/office/drawing/2014/main" val="2156676240"/>
                    </a:ext>
                  </a:extLst>
                </a:gridCol>
              </a:tblGrid>
              <a:tr h="548365">
                <a:tc>
                  <a:txBody>
                    <a:bodyPr/>
                    <a:lstStyle/>
                    <a:p>
                      <a:pPr algn="ctr"/>
                      <a:r>
                        <a:rPr lang="zh-TW" altLang="en-US" sz="2800" dirty="0" smtClean="0">
                          <a:latin typeface="標楷體" panose="03000509000000000000" pitchFamily="65" charset="-120"/>
                          <a:ea typeface="標楷體" panose="03000509000000000000" pitchFamily="65" charset="-120"/>
                        </a:rPr>
                        <a:t>最高限額抵押權</a:t>
                      </a:r>
                      <a:endParaRPr lang="zh-TW" altLang="en-US" sz="2800" dirty="0">
                        <a:latin typeface="標楷體" panose="03000509000000000000" pitchFamily="65" charset="-120"/>
                        <a:ea typeface="標楷體" panose="03000509000000000000" pitchFamily="65" charset="-120"/>
                      </a:endParaRPr>
                    </a:p>
                  </a:txBody>
                  <a:tcPr>
                    <a:solidFill>
                      <a:srgbClr val="FF00FF"/>
                    </a:solidFill>
                  </a:tcPr>
                </a:tc>
                <a:tc>
                  <a:txBody>
                    <a:bodyPr/>
                    <a:lstStyle/>
                    <a:p>
                      <a:pPr marL="0" algn="ctr" defTabSz="914400" rtl="0" eaLnBrk="1" latinLnBrk="0" hangingPunct="1"/>
                      <a:r>
                        <a:rPr lang="zh-TW" altLang="en-US" sz="2800" b="1" kern="1200" dirty="0" smtClean="0">
                          <a:solidFill>
                            <a:schemeClr val="lt1"/>
                          </a:solidFill>
                          <a:latin typeface="標楷體" panose="03000509000000000000" pitchFamily="65" charset="-120"/>
                          <a:ea typeface="標楷體" panose="03000509000000000000" pitchFamily="65" charset="-120"/>
                          <a:cs typeface="+mn-cs"/>
                        </a:rPr>
                        <a:t>普通抵押權</a:t>
                      </a:r>
                      <a:endParaRPr lang="zh-TW" altLang="en-US" sz="2800" b="1" kern="1200" dirty="0">
                        <a:solidFill>
                          <a:schemeClr val="lt1"/>
                        </a:solidFill>
                        <a:latin typeface="標楷體" panose="03000509000000000000" pitchFamily="65" charset="-120"/>
                        <a:ea typeface="標楷體" panose="03000509000000000000" pitchFamily="65" charset="-120"/>
                        <a:cs typeface="+mn-cs"/>
                      </a:endParaRPr>
                    </a:p>
                  </a:txBody>
                  <a:tcPr>
                    <a:solidFill>
                      <a:srgbClr val="FF00FF"/>
                    </a:solidFill>
                  </a:tcPr>
                </a:tc>
                <a:extLst>
                  <a:ext uri="{0D108BD9-81ED-4DB2-BD59-A6C34878D82A}">
                    <a16:rowId xmlns:a16="http://schemas.microsoft.com/office/drawing/2014/main" val="475568305"/>
                  </a:ext>
                </a:extLst>
              </a:tr>
              <a:tr h="741906">
                <a:tc>
                  <a:txBody>
                    <a:bodyPr/>
                    <a:lstStyle/>
                    <a:p>
                      <a:r>
                        <a:rPr lang="zh-TW" altLang="en-US" sz="2000" dirty="0" smtClean="0">
                          <a:latin typeface="標楷體" panose="03000509000000000000" pitchFamily="65" charset="-120"/>
                          <a:ea typeface="標楷體" panose="03000509000000000000" pitchFamily="65" charset="-120"/>
                        </a:rPr>
                        <a:t>擔保：擔保</a:t>
                      </a:r>
                      <a:r>
                        <a:rPr lang="zh-TW" altLang="en-US" sz="2000" dirty="0" smtClean="0">
                          <a:solidFill>
                            <a:srgbClr val="FF0000"/>
                          </a:solidFill>
                          <a:latin typeface="標楷體" panose="03000509000000000000" pitchFamily="65" charset="-120"/>
                          <a:ea typeface="標楷體" panose="03000509000000000000" pitchFamily="65" charset="-120"/>
                        </a:rPr>
                        <a:t>過去、現在、未來</a:t>
                      </a:r>
                      <a:r>
                        <a:rPr lang="zh-TW" altLang="en-US" sz="2000" dirty="0" smtClean="0">
                          <a:latin typeface="標楷體" panose="03000509000000000000" pitchFamily="65" charset="-120"/>
                          <a:ea typeface="標楷體" panose="03000509000000000000" pitchFamily="65" charset="-120"/>
                        </a:rPr>
                        <a:t>所發生之債權。</a:t>
                      </a:r>
                      <a:endParaRPr lang="zh-TW" altLang="en-US" sz="2000" dirty="0">
                        <a:latin typeface="標楷體" panose="03000509000000000000" pitchFamily="65" charset="-120"/>
                        <a:ea typeface="標楷體" panose="03000509000000000000" pitchFamily="65" charset="-120"/>
                      </a:endParaRPr>
                    </a:p>
                  </a:txBody>
                  <a:tcPr>
                    <a:solidFill>
                      <a:srgbClr val="E9D13F"/>
                    </a:solidFill>
                  </a:tcPr>
                </a:tc>
                <a:tc>
                  <a:txBody>
                    <a:bodyPr/>
                    <a:lstStyle/>
                    <a:p>
                      <a:r>
                        <a:rPr lang="zh-TW" altLang="en-US" sz="2000" dirty="0" smtClean="0">
                          <a:latin typeface="標楷體" panose="03000509000000000000" pitchFamily="65" charset="-120"/>
                          <a:ea typeface="標楷體" panose="03000509000000000000" pitchFamily="65" charset="-120"/>
                        </a:rPr>
                        <a:t>擔保：只有擔保</a:t>
                      </a:r>
                      <a:r>
                        <a:rPr lang="zh-TW" altLang="en-US" sz="2000" dirty="0" smtClean="0">
                          <a:solidFill>
                            <a:srgbClr val="FF0000"/>
                          </a:solidFill>
                          <a:latin typeface="標楷體" panose="03000509000000000000" pitchFamily="65" charset="-120"/>
                          <a:ea typeface="標楷體" panose="03000509000000000000" pitchFamily="65" charset="-120"/>
                        </a:rPr>
                        <a:t>已發生</a:t>
                      </a:r>
                      <a:r>
                        <a:rPr lang="zh-TW" altLang="en-US" sz="2000" dirty="0" smtClean="0">
                          <a:latin typeface="標楷體" panose="03000509000000000000" pitchFamily="65" charset="-120"/>
                          <a:ea typeface="標楷體" panose="03000509000000000000" pitchFamily="65" charset="-120"/>
                        </a:rPr>
                        <a:t>債權。</a:t>
                      </a:r>
                      <a:endParaRPr lang="zh-TW" altLang="en-US" sz="2000" dirty="0">
                        <a:latin typeface="標楷體" panose="03000509000000000000" pitchFamily="65" charset="-120"/>
                        <a:ea typeface="標楷體" panose="03000509000000000000" pitchFamily="65" charset="-120"/>
                      </a:endParaRPr>
                    </a:p>
                  </a:txBody>
                  <a:tcPr>
                    <a:solidFill>
                      <a:srgbClr val="E9D13F"/>
                    </a:solidFill>
                  </a:tcPr>
                </a:tc>
                <a:extLst>
                  <a:ext uri="{0D108BD9-81ED-4DB2-BD59-A6C34878D82A}">
                    <a16:rowId xmlns:a16="http://schemas.microsoft.com/office/drawing/2014/main" val="1929503177"/>
                  </a:ext>
                </a:extLst>
              </a:tr>
              <a:tr h="1387041">
                <a:tc>
                  <a:txBody>
                    <a:bodyPr/>
                    <a:lstStyle/>
                    <a:p>
                      <a:r>
                        <a:rPr lang="zh-TW" altLang="en-US" sz="2000" dirty="0" smtClean="0">
                          <a:latin typeface="標楷體" panose="03000509000000000000" pitchFamily="65" charset="-120"/>
                          <a:ea typeface="標楷體" panose="03000509000000000000" pitchFamily="65" charset="-120"/>
                        </a:rPr>
                        <a:t>權利限制：債權人於存續期間</a:t>
                      </a:r>
                      <a:r>
                        <a:rPr lang="zh-TW" altLang="en-US" sz="2000" dirty="0" smtClean="0">
                          <a:solidFill>
                            <a:srgbClr val="FF0000"/>
                          </a:solidFill>
                          <a:latin typeface="標楷體" panose="03000509000000000000" pitchFamily="65" charset="-120"/>
                          <a:ea typeface="標楷體" panose="03000509000000000000" pitchFamily="65" charset="-120"/>
                        </a:rPr>
                        <a:t>可繼續使用</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即隨借隨還</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不需塗銷後重新予以設定登記。</a:t>
                      </a:r>
                      <a:endParaRPr lang="zh-TW" altLang="en-US" sz="2000" dirty="0">
                        <a:latin typeface="標楷體" panose="03000509000000000000" pitchFamily="65" charset="-120"/>
                        <a:ea typeface="標楷體" panose="03000509000000000000" pitchFamily="65" charset="-120"/>
                      </a:endParaRPr>
                    </a:p>
                  </a:txBody>
                  <a:tcPr>
                    <a:solidFill>
                      <a:srgbClr val="E9D13F"/>
                    </a:solidFill>
                  </a:tcPr>
                </a:tc>
                <a:tc>
                  <a:txBody>
                    <a:bodyPr/>
                    <a:lstStyle/>
                    <a:p>
                      <a:r>
                        <a:rPr lang="zh-TW" altLang="en-US" sz="2000" dirty="0" smtClean="0">
                          <a:latin typeface="標楷體" panose="03000509000000000000" pitchFamily="65" charset="-120"/>
                          <a:ea typeface="標楷體" panose="03000509000000000000" pitchFamily="65" charset="-120"/>
                        </a:rPr>
                        <a:t>權利限制：</a:t>
                      </a:r>
                      <a:r>
                        <a:rPr lang="zh-TW" altLang="en-US" sz="2000" dirty="0" smtClean="0">
                          <a:solidFill>
                            <a:srgbClr val="FF0000"/>
                          </a:solidFill>
                          <a:latin typeface="標楷體" panose="03000509000000000000" pitchFamily="65" charset="-120"/>
                          <a:ea typeface="標楷體" panose="03000509000000000000" pitchFamily="65" charset="-120"/>
                        </a:rPr>
                        <a:t>不繼續使用</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設定後債權原本金額不追加亦不變動</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。債權受償後，抵押權雖未塗銷，亦失效力。</a:t>
                      </a:r>
                      <a:endParaRPr lang="zh-TW" altLang="en-US" sz="2000" dirty="0">
                        <a:latin typeface="標楷體" panose="03000509000000000000" pitchFamily="65" charset="-120"/>
                        <a:ea typeface="標楷體" panose="03000509000000000000" pitchFamily="65" charset="-120"/>
                      </a:endParaRPr>
                    </a:p>
                  </a:txBody>
                  <a:tcPr>
                    <a:solidFill>
                      <a:srgbClr val="E9D13F"/>
                    </a:solidFill>
                  </a:tcPr>
                </a:tc>
                <a:extLst>
                  <a:ext uri="{0D108BD9-81ED-4DB2-BD59-A6C34878D82A}">
                    <a16:rowId xmlns:a16="http://schemas.microsoft.com/office/drawing/2014/main" val="3264543163"/>
                  </a:ext>
                </a:extLst>
              </a:tr>
              <a:tr h="1498619">
                <a:tc>
                  <a:txBody>
                    <a:bodyPr/>
                    <a:lstStyle/>
                    <a:p>
                      <a:r>
                        <a:rPr lang="zh-TW" altLang="en-US" sz="2000" dirty="0" smtClean="0">
                          <a:latin typeface="標楷體" panose="03000509000000000000" pitchFamily="65" charset="-120"/>
                          <a:ea typeface="標楷體" panose="03000509000000000000" pitchFamily="65" charset="-120"/>
                        </a:rPr>
                        <a:t>抵押權擔保效力：在存續期間，債務對其抵押權所負在最高限額內之一切債務</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借款、信用卡契約、保證</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，均可為抵押權擔保效力所及。</a:t>
                      </a:r>
                      <a:endParaRPr lang="zh-TW" altLang="en-US" sz="2000" dirty="0">
                        <a:latin typeface="標楷體" panose="03000509000000000000" pitchFamily="65" charset="-120"/>
                        <a:ea typeface="標楷體" panose="03000509000000000000" pitchFamily="65" charset="-120"/>
                      </a:endParaRPr>
                    </a:p>
                  </a:txBody>
                  <a:tcPr>
                    <a:solidFill>
                      <a:srgbClr val="E9D13F"/>
                    </a:solidFill>
                  </a:tcPr>
                </a:tc>
                <a:tc>
                  <a:txBody>
                    <a:bodyPr/>
                    <a:lstStyle/>
                    <a:p>
                      <a:r>
                        <a:rPr lang="zh-TW" altLang="en-US" sz="2000" dirty="0" smtClean="0">
                          <a:latin typeface="標楷體" panose="03000509000000000000" pitchFamily="65" charset="-120"/>
                          <a:ea typeface="標楷體" panose="03000509000000000000" pitchFamily="65" charset="-120"/>
                        </a:rPr>
                        <a:t>抵押權擔保效力：除原擔保債權外，債權人對於抵押權人負有其他債務時，對於抵押債務均不予擔保。</a:t>
                      </a:r>
                      <a:endParaRPr lang="zh-TW" altLang="en-US" sz="2000" dirty="0">
                        <a:latin typeface="標楷體" panose="03000509000000000000" pitchFamily="65" charset="-120"/>
                        <a:ea typeface="標楷體" panose="03000509000000000000" pitchFamily="65" charset="-120"/>
                      </a:endParaRPr>
                    </a:p>
                  </a:txBody>
                  <a:tcPr>
                    <a:solidFill>
                      <a:srgbClr val="E9D13F"/>
                    </a:solidFill>
                  </a:tcPr>
                </a:tc>
                <a:extLst>
                  <a:ext uri="{0D108BD9-81ED-4DB2-BD59-A6C34878D82A}">
                    <a16:rowId xmlns:a16="http://schemas.microsoft.com/office/drawing/2014/main" val="1917033992"/>
                  </a:ext>
                </a:extLst>
              </a:tr>
              <a:tr h="936637">
                <a:tc>
                  <a:txBody>
                    <a:bodyPr/>
                    <a:lstStyle/>
                    <a:p>
                      <a:r>
                        <a:rPr lang="zh-TW" altLang="en-US" sz="2000" dirty="0" smtClean="0">
                          <a:latin typeface="標楷體" panose="03000509000000000000" pitchFamily="65" charset="-120"/>
                          <a:ea typeface="標楷體" panose="03000509000000000000" pitchFamily="65" charset="-120"/>
                        </a:rPr>
                        <a:t>請求權限制：超過最高限額範圍外之利息及違約金，無優先受償效力。</a:t>
                      </a:r>
                      <a:endParaRPr lang="zh-TW" altLang="en-US" sz="2000" dirty="0">
                        <a:latin typeface="標楷體" panose="03000509000000000000" pitchFamily="65" charset="-120"/>
                        <a:ea typeface="標楷體" panose="03000509000000000000" pitchFamily="65" charset="-120"/>
                      </a:endParaRPr>
                    </a:p>
                  </a:txBody>
                  <a:tcPr>
                    <a:solidFill>
                      <a:srgbClr val="E9D13F"/>
                    </a:solidFill>
                  </a:tcPr>
                </a:tc>
                <a:tc>
                  <a:txBody>
                    <a:bodyPr/>
                    <a:lstStyle/>
                    <a:p>
                      <a:r>
                        <a:rPr lang="zh-TW" altLang="en-US" sz="2000" dirty="0" smtClean="0">
                          <a:latin typeface="標楷體" panose="03000509000000000000" pitchFamily="65" charset="-120"/>
                          <a:ea typeface="標楷體" panose="03000509000000000000" pitchFamily="65" charset="-120"/>
                        </a:rPr>
                        <a:t>請求權利限制：抵押權擔保債權</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以及利息、違約金。</a:t>
                      </a:r>
                      <a:endParaRPr lang="zh-TW" altLang="en-US" sz="2000" dirty="0">
                        <a:latin typeface="標楷體" panose="03000509000000000000" pitchFamily="65" charset="-120"/>
                        <a:ea typeface="標楷體" panose="03000509000000000000" pitchFamily="65" charset="-120"/>
                      </a:endParaRPr>
                    </a:p>
                  </a:txBody>
                  <a:tcPr>
                    <a:solidFill>
                      <a:srgbClr val="E9D13F"/>
                    </a:solidFill>
                  </a:tcPr>
                </a:tc>
                <a:extLst>
                  <a:ext uri="{0D108BD9-81ED-4DB2-BD59-A6C34878D82A}">
                    <a16:rowId xmlns:a16="http://schemas.microsoft.com/office/drawing/2014/main" val="3516709819"/>
                  </a:ext>
                </a:extLst>
              </a:tr>
            </a:tbl>
          </a:graphicData>
        </a:graphic>
      </p:graphicFrame>
    </p:spTree>
    <p:extLst>
      <p:ext uri="{BB962C8B-B14F-4D97-AF65-F5344CB8AC3E}">
        <p14:creationId xmlns:p14="http://schemas.microsoft.com/office/powerpoint/2010/main" val="3958490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EC15472-E753-4317-8565-67A29FFE8CF0}" type="slidenum">
              <a:rPr lang="en-US" altLang="zh-TW" smtClean="0"/>
              <a:pPr/>
              <a:t>36</a:t>
            </a:fld>
            <a:endParaRPr lang="en-US" altLang="zh-TW"/>
          </a:p>
        </p:txBody>
      </p:sp>
      <p:pic>
        <p:nvPicPr>
          <p:cNvPr id="6" name="圖片 5"/>
          <p:cNvPicPr/>
          <p:nvPr/>
        </p:nvPicPr>
        <p:blipFill>
          <a:blip r:embed="rId2">
            <a:extLst>
              <a:ext uri="{28A0092B-C50C-407E-A947-70E740481C1C}">
                <a14:useLocalDpi xmlns:a14="http://schemas.microsoft.com/office/drawing/2010/main" val="0"/>
              </a:ext>
            </a:extLst>
          </a:blip>
          <a:stretch>
            <a:fillRect/>
          </a:stretch>
        </p:blipFill>
        <p:spPr>
          <a:xfrm>
            <a:off x="899592" y="712470"/>
            <a:ext cx="7560840" cy="5812874"/>
          </a:xfrm>
          <a:prstGeom prst="rect">
            <a:avLst/>
          </a:prstGeom>
        </p:spPr>
      </p:pic>
      <p:sp>
        <p:nvSpPr>
          <p:cNvPr id="7" name="矩形 6"/>
          <p:cNvSpPr/>
          <p:nvPr/>
        </p:nvSpPr>
        <p:spPr>
          <a:xfrm>
            <a:off x="1428914" y="4437112"/>
            <a:ext cx="6455454" cy="57606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8" name="矩形 7"/>
          <p:cNvSpPr/>
          <p:nvPr/>
        </p:nvSpPr>
        <p:spPr>
          <a:xfrm>
            <a:off x="5220072" y="3212976"/>
            <a:ext cx="2318122" cy="245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 name="向左箭號 1"/>
          <p:cNvSpPr/>
          <p:nvPr/>
        </p:nvSpPr>
        <p:spPr bwMode="auto">
          <a:xfrm>
            <a:off x="5436096" y="4221088"/>
            <a:ext cx="1008112" cy="216024"/>
          </a:xfrm>
          <a:prstGeom prst="lef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664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812131" y="297768"/>
            <a:ext cx="7410450" cy="563563"/>
          </a:xfrm>
        </p:spPr>
        <p:txBody>
          <a:bodyPr/>
          <a:lstStyle/>
          <a:p>
            <a:r>
              <a:rPr lang="zh-TW" altLang="en-US" dirty="0" smtClean="0">
                <a:latin typeface="標楷體" panose="03000509000000000000" pitchFamily="65" charset="-120"/>
                <a:ea typeface="標楷體" panose="03000509000000000000" pitchFamily="65" charset="-120"/>
              </a:rPr>
              <a:t>產權設定及撥款交屋</a:t>
            </a:r>
            <a:endParaRPr lang="en-US" altLang="zh-TW" dirty="0">
              <a:latin typeface="標楷體" panose="03000509000000000000" pitchFamily="65" charset="-120"/>
              <a:ea typeface="標楷體" panose="03000509000000000000" pitchFamily="65" charset="-120"/>
            </a:endParaRPr>
          </a:p>
        </p:txBody>
      </p:sp>
      <p:grpSp>
        <p:nvGrpSpPr>
          <p:cNvPr id="3" name="群組 2"/>
          <p:cNvGrpSpPr/>
          <p:nvPr/>
        </p:nvGrpSpPr>
        <p:grpSpPr>
          <a:xfrm>
            <a:off x="251520" y="1568047"/>
            <a:ext cx="3791194" cy="2346761"/>
            <a:chOff x="188350" y="3573016"/>
            <a:chExt cx="3375830" cy="2702331"/>
          </a:xfrm>
        </p:grpSpPr>
        <p:grpSp>
          <p:nvGrpSpPr>
            <p:cNvPr id="30" name="群組 29"/>
            <p:cNvGrpSpPr/>
            <p:nvPr/>
          </p:nvGrpSpPr>
          <p:grpSpPr>
            <a:xfrm>
              <a:off x="211380" y="3573016"/>
              <a:ext cx="3352800" cy="2702331"/>
              <a:chOff x="946268" y="4552950"/>
              <a:chExt cx="3352800" cy="2702331"/>
            </a:xfrm>
          </p:grpSpPr>
          <p:sp>
            <p:nvSpPr>
              <p:cNvPr id="31" name="AutoShape 47"/>
              <p:cNvSpPr>
                <a:spLocks noChangeArrowheads="1"/>
              </p:cNvSpPr>
              <p:nvPr/>
            </p:nvSpPr>
            <p:spPr bwMode="gray">
              <a:xfrm>
                <a:off x="946268" y="4719002"/>
                <a:ext cx="3352800" cy="2536279"/>
              </a:xfrm>
              <a:prstGeom prst="roundRect">
                <a:avLst>
                  <a:gd name="adj" fmla="val 9481"/>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TW" altLang="en-US"/>
              </a:p>
            </p:txBody>
          </p:sp>
          <p:grpSp>
            <p:nvGrpSpPr>
              <p:cNvPr id="32" name="Group 48"/>
              <p:cNvGrpSpPr>
                <a:grpSpLocks/>
              </p:cNvGrpSpPr>
              <p:nvPr/>
            </p:nvGrpSpPr>
            <p:grpSpPr bwMode="auto">
              <a:xfrm>
                <a:off x="1143000" y="4552950"/>
                <a:ext cx="2886075" cy="444500"/>
                <a:chOff x="624" y="672"/>
                <a:chExt cx="1773" cy="240"/>
              </a:xfrm>
            </p:grpSpPr>
            <p:sp>
              <p:nvSpPr>
                <p:cNvPr id="35" name="AutoShape 49"/>
                <p:cNvSpPr>
                  <a:spLocks noChangeArrowheads="1"/>
                </p:cNvSpPr>
                <p:nvPr/>
              </p:nvSpPr>
              <p:spPr bwMode="gray">
                <a:xfrm>
                  <a:off x="624" y="672"/>
                  <a:ext cx="1773" cy="240"/>
                </a:xfrm>
                <a:prstGeom prst="roundRect">
                  <a:avLst>
                    <a:gd name="adj" fmla="val 27917"/>
                  </a:avLst>
                </a:prstGeom>
                <a:solidFill>
                  <a:srgbClr val="00B0F0"/>
                </a:solid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36" name="AutoShape 50"/>
                <p:cNvSpPr>
                  <a:spLocks noChangeArrowheads="1"/>
                </p:cNvSpPr>
                <p:nvPr/>
              </p:nvSpPr>
              <p:spPr bwMode="gray">
                <a:xfrm>
                  <a:off x="636" y="674"/>
                  <a:ext cx="1748" cy="108"/>
                </a:xfrm>
                <a:prstGeom prst="roundRect">
                  <a:avLst>
                    <a:gd name="adj" fmla="val 50000"/>
                  </a:avLst>
                </a:prstGeom>
                <a:gradFill rotWithShape="1">
                  <a:gsLst>
                    <a:gs pos="0">
                      <a:srgbClr val="7BB11B">
                        <a:gamma/>
                        <a:tint val="0"/>
                        <a:invGamma/>
                        <a:alpha val="30000"/>
                      </a:srgbClr>
                    </a:gs>
                    <a:gs pos="100000">
                      <a:srgbClr val="7BB11B">
                        <a:alpha val="3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TW" altLang="en-US"/>
                </a:p>
              </p:txBody>
            </p:sp>
          </p:grpSp>
          <p:sp>
            <p:nvSpPr>
              <p:cNvPr id="33" name="Rectangle 72"/>
              <p:cNvSpPr>
                <a:spLocks noChangeArrowheads="1"/>
              </p:cNvSpPr>
              <p:nvPr/>
            </p:nvSpPr>
            <p:spPr bwMode="white">
              <a:xfrm>
                <a:off x="1235027" y="4598988"/>
                <a:ext cx="2676619" cy="46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smtClean="0">
                    <a:solidFill>
                      <a:srgbClr val="FFFFFF"/>
                    </a:solidFill>
                    <a:latin typeface="標楷體" panose="03000509000000000000" pitchFamily="65" charset="-120"/>
                    <a:ea typeface="標楷體" panose="03000509000000000000" pitchFamily="65" charset="-120"/>
                  </a:rPr>
                  <a:t>投保住宅火災險及地震險</a:t>
                </a:r>
                <a:endParaRPr lang="en-US" altLang="zh-TW" sz="2000" b="1" dirty="0">
                  <a:solidFill>
                    <a:srgbClr val="FFFFFF"/>
                  </a:solidFill>
                  <a:latin typeface="標楷體" panose="03000509000000000000" pitchFamily="65" charset="-120"/>
                  <a:ea typeface="標楷體" panose="03000509000000000000" pitchFamily="65" charset="-120"/>
                </a:endParaRPr>
              </a:p>
            </p:txBody>
          </p:sp>
          <p:sp>
            <p:nvSpPr>
              <p:cNvPr id="34" name="Rectangle 74"/>
              <p:cNvSpPr>
                <a:spLocks noChangeArrowheads="1"/>
              </p:cNvSpPr>
              <p:nvPr/>
            </p:nvSpPr>
            <p:spPr bwMode="black">
              <a:xfrm>
                <a:off x="1020763" y="5075238"/>
                <a:ext cx="3124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zh-TW" sz="1400" b="1" dirty="0">
                  <a:ea typeface="新細明體" panose="02020500000000000000" pitchFamily="18" charset="-120"/>
                </a:endParaRPr>
              </a:p>
            </p:txBody>
          </p:sp>
        </p:grpSp>
        <p:sp>
          <p:nvSpPr>
            <p:cNvPr id="15" name="矩形 14"/>
            <p:cNvSpPr/>
            <p:nvPr/>
          </p:nvSpPr>
          <p:spPr>
            <a:xfrm>
              <a:off x="188350" y="4242134"/>
              <a:ext cx="3374568" cy="1665724"/>
            </a:xfrm>
            <a:prstGeom prst="rect">
              <a:avLst/>
            </a:prstGeom>
          </p:spPr>
          <p:txBody>
            <a:bodyPr wrap="square">
              <a:spAutoFit/>
            </a:bodyPr>
            <a:lstStyle/>
            <a:p>
              <a:pPr algn="l"/>
              <a:r>
                <a:rPr lang="zh-TW" altLang="en-US" sz="1400" dirty="0">
                  <a:latin typeface="標楷體" panose="03000509000000000000" pitchFamily="65" charset="-120"/>
                  <a:ea typeface="標楷體" panose="03000509000000000000" pitchFamily="65" charset="-120"/>
                </a:rPr>
                <a:t>依據中華民國產物保險商業同</a:t>
              </a:r>
              <a:r>
                <a:rPr lang="zh-TW" altLang="en-US" sz="1400" dirty="0" smtClean="0">
                  <a:latin typeface="標楷體" panose="03000509000000000000" pitchFamily="65" charset="-120"/>
                  <a:ea typeface="標楷體" panose="03000509000000000000" pitchFamily="65" charset="-120"/>
                </a:rPr>
                <a:t>公會</a:t>
              </a:r>
              <a:endParaRPr lang="zh-TW" altLang="en-US" sz="1400" dirty="0">
                <a:latin typeface="標楷體" panose="03000509000000000000" pitchFamily="65" charset="-120"/>
                <a:ea typeface="標楷體" panose="03000509000000000000" pitchFamily="65" charset="-120"/>
              </a:endParaRPr>
            </a:p>
            <a:p>
              <a:pPr algn="l"/>
              <a:r>
                <a:rPr lang="zh-TW" altLang="en-US" sz="1400" dirty="0" smtClean="0">
                  <a:latin typeface="標楷體" panose="03000509000000000000" pitchFamily="65" charset="-120"/>
                  <a:ea typeface="標楷體" panose="03000509000000000000" pitchFamily="65" charset="-120"/>
                </a:rPr>
                <a:t>臺灣地區住宅類建築造價參考表計算</a:t>
              </a:r>
              <a:endParaRPr lang="en-US" altLang="zh-TW" sz="1400" dirty="0" smtClean="0">
                <a:latin typeface="標楷體" panose="03000509000000000000" pitchFamily="65" charset="-120"/>
                <a:ea typeface="標楷體" panose="03000509000000000000" pitchFamily="65" charset="-120"/>
              </a:endParaRPr>
            </a:p>
            <a:p>
              <a:pPr algn="l"/>
              <a:r>
                <a:rPr lang="zh-TW" altLang="en-US" sz="1400" dirty="0" smtClean="0">
                  <a:latin typeface="標楷體" panose="03000509000000000000" pitchFamily="65" charset="-120"/>
                  <a:ea typeface="標楷體" panose="03000509000000000000" pitchFamily="65" charset="-120"/>
                </a:rPr>
                <a:t>按照建物坪數大小投保火災險及</a:t>
              </a:r>
              <a:r>
                <a:rPr lang="en-US" altLang="zh-TW" sz="1400" dirty="0" smtClean="0">
                  <a:latin typeface="標楷體" panose="03000509000000000000" pitchFamily="65" charset="-120"/>
                  <a:ea typeface="標楷體" panose="03000509000000000000" pitchFamily="65" charset="-120"/>
                </a:rPr>
                <a:t>150</a:t>
              </a:r>
              <a:r>
                <a:rPr lang="zh-TW" altLang="en-US" sz="1400" dirty="0" smtClean="0">
                  <a:latin typeface="標楷體" panose="03000509000000000000" pitchFamily="65" charset="-120"/>
                  <a:ea typeface="標楷體" panose="03000509000000000000" pitchFamily="65" charset="-120"/>
                </a:rPr>
                <a:t>萬地震險。</a:t>
              </a:r>
              <a:endParaRPr lang="en-US" altLang="zh-TW" sz="1400" dirty="0" smtClean="0">
                <a:latin typeface="標楷體" panose="03000509000000000000" pitchFamily="65" charset="-120"/>
                <a:ea typeface="標楷體" panose="03000509000000000000" pitchFamily="65" charset="-120"/>
              </a:endParaRPr>
            </a:p>
            <a:p>
              <a:pPr algn="l"/>
              <a:r>
                <a:rPr lang="zh-TW" altLang="en-US" sz="1400" dirty="0" smtClean="0">
                  <a:latin typeface="標楷體" panose="03000509000000000000" pitchFamily="65" charset="-120"/>
                  <a:ea typeface="標楷體" panose="03000509000000000000" pitchFamily="65" charset="-120"/>
                </a:rPr>
                <a:t>例如：建物總樓層為</a:t>
              </a:r>
              <a:r>
                <a:rPr lang="en-US" altLang="zh-TW" sz="1400" dirty="0" smtClean="0">
                  <a:latin typeface="標楷體" panose="03000509000000000000" pitchFamily="65" charset="-120"/>
                  <a:ea typeface="標楷體" panose="03000509000000000000" pitchFamily="65" charset="-120"/>
                </a:rPr>
                <a:t>22</a:t>
              </a:r>
              <a:r>
                <a:rPr lang="zh-TW" altLang="en-US" sz="1400" dirty="0" smtClean="0">
                  <a:latin typeface="標楷體" panose="03000509000000000000" pitchFamily="65" charset="-120"/>
                  <a:ea typeface="標楷體" panose="03000509000000000000" pitchFamily="65" charset="-120"/>
                </a:rPr>
                <a:t>層樓，建物坪數共</a:t>
              </a:r>
              <a:r>
                <a:rPr lang="en-US" altLang="zh-TW" sz="1400" dirty="0" smtClean="0">
                  <a:latin typeface="標楷體" panose="03000509000000000000" pitchFamily="65" charset="-120"/>
                  <a:ea typeface="標楷體" panose="03000509000000000000" pitchFamily="65" charset="-120"/>
                </a:rPr>
                <a:t>30</a:t>
              </a:r>
              <a:r>
                <a:rPr lang="zh-TW" altLang="en-US" sz="1400" dirty="0" smtClean="0">
                  <a:latin typeface="標楷體" panose="03000509000000000000" pitchFamily="65" charset="-120"/>
                  <a:ea typeface="標楷體" panose="03000509000000000000" pitchFamily="65" charset="-120"/>
                </a:rPr>
                <a:t>坪</a:t>
              </a:r>
              <a:endParaRPr lang="en-US" altLang="zh-TW" sz="1400" dirty="0" smtClean="0">
                <a:latin typeface="標楷體" panose="03000509000000000000" pitchFamily="65" charset="-120"/>
                <a:ea typeface="標楷體" panose="03000509000000000000" pitchFamily="65" charset="-120"/>
              </a:endParaRPr>
            </a:p>
            <a:p>
              <a:pPr algn="l"/>
              <a:r>
                <a:rPr lang="zh-TW" altLang="en-US" sz="1400" dirty="0" smtClean="0">
                  <a:latin typeface="標楷體" panose="03000509000000000000" pitchFamily="65" charset="-120"/>
                  <a:ea typeface="標楷體" panose="03000509000000000000" pitchFamily="65" charset="-120"/>
                </a:rPr>
                <a:t>即以</a:t>
              </a:r>
              <a:r>
                <a:rPr lang="en-US" altLang="zh-TW" sz="1400" dirty="0" smtClean="0">
                  <a:latin typeface="標楷體" panose="03000509000000000000" pitchFamily="65" charset="-120"/>
                  <a:ea typeface="標楷體" panose="03000509000000000000" pitchFamily="65" charset="-120"/>
                </a:rPr>
                <a:t>129,800*30=390</a:t>
              </a:r>
              <a:r>
                <a:rPr lang="zh-TW" altLang="en-US" sz="1400" dirty="0" smtClean="0">
                  <a:latin typeface="標楷體" panose="03000509000000000000" pitchFamily="65" charset="-120"/>
                  <a:ea typeface="標楷體" panose="03000509000000000000" pitchFamily="65" charset="-120"/>
                </a:rPr>
                <a:t>萬元的保額。</a:t>
              </a:r>
              <a:endParaRPr lang="en-US" altLang="zh-TW" sz="1400" dirty="0" smtClean="0">
                <a:latin typeface="標楷體" panose="03000509000000000000" pitchFamily="65" charset="-120"/>
                <a:ea typeface="標楷體" panose="03000509000000000000" pitchFamily="65" charset="-120"/>
              </a:endParaRPr>
            </a:p>
            <a:p>
              <a:pPr algn="l"/>
              <a:endParaRPr lang="zh-TW" altLang="en-US" dirty="0"/>
            </a:p>
          </p:txBody>
        </p:sp>
      </p:grpSp>
      <p:grpSp>
        <p:nvGrpSpPr>
          <p:cNvPr id="5" name="群組 4"/>
          <p:cNvGrpSpPr/>
          <p:nvPr/>
        </p:nvGrpSpPr>
        <p:grpSpPr>
          <a:xfrm>
            <a:off x="4788024" y="1538547"/>
            <a:ext cx="3634209" cy="2376261"/>
            <a:chOff x="4784601" y="3573018"/>
            <a:chExt cx="3634209" cy="1390648"/>
          </a:xfrm>
        </p:grpSpPr>
        <p:grpSp>
          <p:nvGrpSpPr>
            <p:cNvPr id="23" name="群組 22"/>
            <p:cNvGrpSpPr/>
            <p:nvPr/>
          </p:nvGrpSpPr>
          <p:grpSpPr>
            <a:xfrm>
              <a:off x="4784601" y="3573018"/>
              <a:ext cx="3634209" cy="1390648"/>
              <a:chOff x="4471477" y="4552952"/>
              <a:chExt cx="3634209" cy="1390648"/>
            </a:xfrm>
          </p:grpSpPr>
          <p:sp>
            <p:nvSpPr>
              <p:cNvPr id="24" name="AutoShape 51"/>
              <p:cNvSpPr>
                <a:spLocks noChangeArrowheads="1"/>
              </p:cNvSpPr>
              <p:nvPr/>
            </p:nvSpPr>
            <p:spPr bwMode="gray">
              <a:xfrm>
                <a:off x="4572000" y="4752975"/>
                <a:ext cx="3533686" cy="1190625"/>
              </a:xfrm>
              <a:prstGeom prst="roundRect">
                <a:avLst>
                  <a:gd name="adj" fmla="val 9481"/>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zh-TW" altLang="en-US"/>
              </a:p>
            </p:txBody>
          </p:sp>
          <p:grpSp>
            <p:nvGrpSpPr>
              <p:cNvPr id="25" name="Group 52"/>
              <p:cNvGrpSpPr>
                <a:grpSpLocks/>
              </p:cNvGrpSpPr>
              <p:nvPr/>
            </p:nvGrpSpPr>
            <p:grpSpPr bwMode="auto">
              <a:xfrm>
                <a:off x="4763161" y="4552952"/>
                <a:ext cx="3143266" cy="300038"/>
                <a:chOff x="601" y="672"/>
                <a:chExt cx="1931" cy="162"/>
              </a:xfrm>
            </p:grpSpPr>
            <p:sp>
              <p:nvSpPr>
                <p:cNvPr id="28" name="AutoShape 53"/>
                <p:cNvSpPr>
                  <a:spLocks noChangeArrowheads="1"/>
                </p:cNvSpPr>
                <p:nvPr/>
              </p:nvSpPr>
              <p:spPr bwMode="gray">
                <a:xfrm>
                  <a:off x="601" y="672"/>
                  <a:ext cx="1931" cy="162"/>
                </a:xfrm>
                <a:prstGeom prst="roundRect">
                  <a:avLst>
                    <a:gd name="adj" fmla="val 27917"/>
                  </a:avLst>
                </a:prstGeom>
                <a:solidFill>
                  <a:srgbClr val="7030A0"/>
                </a:solid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29" name="AutoShape 54"/>
                <p:cNvSpPr>
                  <a:spLocks noChangeArrowheads="1"/>
                </p:cNvSpPr>
                <p:nvPr/>
              </p:nvSpPr>
              <p:spPr bwMode="gray">
                <a:xfrm>
                  <a:off x="636" y="674"/>
                  <a:ext cx="1748" cy="108"/>
                </a:xfrm>
                <a:prstGeom prst="roundRect">
                  <a:avLst>
                    <a:gd name="adj" fmla="val 50000"/>
                  </a:avLst>
                </a:prstGeom>
                <a:gradFill rotWithShape="1">
                  <a:gsLst>
                    <a:gs pos="0">
                      <a:srgbClr val="FF7C80">
                        <a:gamma/>
                        <a:tint val="0"/>
                        <a:invGamma/>
                        <a:alpha val="30000"/>
                      </a:srgbClr>
                    </a:gs>
                    <a:gs pos="100000">
                      <a:srgbClr val="FF7C80">
                        <a:alpha val="3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zh-TW" altLang="en-US"/>
                </a:p>
              </p:txBody>
            </p:sp>
          </p:grpSp>
          <p:sp>
            <p:nvSpPr>
              <p:cNvPr id="26" name="Rectangle 73"/>
              <p:cNvSpPr>
                <a:spLocks noChangeArrowheads="1"/>
              </p:cNvSpPr>
              <p:nvPr/>
            </p:nvSpPr>
            <p:spPr bwMode="white">
              <a:xfrm>
                <a:off x="4471477" y="4598988"/>
                <a:ext cx="3511501" cy="2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000" b="1" dirty="0" smtClean="0">
                    <a:solidFill>
                      <a:srgbClr val="FFFFFF"/>
                    </a:solidFill>
                    <a:latin typeface="標楷體" panose="03000509000000000000" pitchFamily="65" charset="-120"/>
                    <a:ea typeface="標楷體" panose="03000509000000000000" pitchFamily="65" charset="-120"/>
                  </a:rPr>
                  <a:t>撥款交屋</a:t>
                </a:r>
                <a:endParaRPr lang="en-US" altLang="zh-TW" sz="2000" b="1" dirty="0">
                  <a:solidFill>
                    <a:srgbClr val="FFFFFF"/>
                  </a:solidFill>
                  <a:latin typeface="標楷體" panose="03000509000000000000" pitchFamily="65" charset="-120"/>
                  <a:ea typeface="標楷體" panose="03000509000000000000" pitchFamily="65" charset="-120"/>
                </a:endParaRPr>
              </a:p>
            </p:txBody>
          </p:sp>
          <p:sp>
            <p:nvSpPr>
              <p:cNvPr id="27" name="Rectangle 75"/>
              <p:cNvSpPr>
                <a:spLocks noChangeArrowheads="1"/>
              </p:cNvSpPr>
              <p:nvPr/>
            </p:nvSpPr>
            <p:spPr bwMode="black">
              <a:xfrm>
                <a:off x="4668838" y="5075238"/>
                <a:ext cx="3124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zh-TW" sz="1400" b="1" dirty="0">
                  <a:ea typeface="新細明體" panose="02020500000000000000" pitchFamily="18" charset="-120"/>
                </a:endParaRPr>
              </a:p>
            </p:txBody>
          </p:sp>
        </p:grpSp>
        <p:sp>
          <p:nvSpPr>
            <p:cNvPr id="44" name="矩形 43"/>
            <p:cNvSpPr/>
            <p:nvPr/>
          </p:nvSpPr>
          <p:spPr>
            <a:xfrm>
              <a:off x="4915510" y="3970008"/>
              <a:ext cx="3503300" cy="684451"/>
            </a:xfrm>
            <a:prstGeom prst="rect">
              <a:avLst/>
            </a:prstGeom>
          </p:spPr>
          <p:txBody>
            <a:bodyPr wrap="square">
              <a:spAutoFit/>
            </a:bodyPr>
            <a:lstStyle/>
            <a:p>
              <a:pPr algn="l"/>
              <a:r>
                <a:rPr lang="zh-TW" altLang="en-US" sz="1400" dirty="0" smtClean="0">
                  <a:latin typeface="標楷體" panose="03000509000000000000" pitchFamily="65" charset="-120"/>
                  <a:ea typeface="標楷體" panose="03000509000000000000" pitchFamily="65" charset="-120"/>
                </a:rPr>
                <a:t>１、確認貸款金額、年限、利率。</a:t>
              </a:r>
              <a:endParaRPr lang="en-US" altLang="zh-TW" sz="1400" dirty="0" smtClean="0">
                <a:latin typeface="標楷體" panose="03000509000000000000" pitchFamily="65" charset="-120"/>
                <a:ea typeface="標楷體" panose="03000509000000000000" pitchFamily="65" charset="-120"/>
              </a:endParaRPr>
            </a:p>
            <a:p>
              <a:pPr algn="l"/>
              <a:r>
                <a:rPr lang="zh-TW" altLang="en-US" sz="1400" dirty="0">
                  <a:latin typeface="標楷體" panose="03000509000000000000" pitchFamily="65" charset="-120"/>
                  <a:ea typeface="標楷體" panose="03000509000000000000" pitchFamily="65" charset="-120"/>
                </a:rPr>
                <a:t>２、產權</a:t>
              </a:r>
              <a:r>
                <a:rPr lang="zh-TW" altLang="en-US" sz="1400" dirty="0" smtClean="0">
                  <a:latin typeface="標楷體" panose="03000509000000000000" pitchFamily="65" charset="-120"/>
                  <a:ea typeface="標楷體" panose="03000509000000000000" pitchFamily="65" charset="-120"/>
                </a:rPr>
                <a:t>確認：土地</a:t>
              </a:r>
              <a:r>
                <a:rPr lang="zh-TW" altLang="en-US" sz="1400" dirty="0">
                  <a:latin typeface="標楷體" panose="03000509000000000000" pitchFamily="65" charset="-120"/>
                  <a:ea typeface="標楷體" panose="03000509000000000000" pitchFamily="65" charset="-120"/>
                </a:rPr>
                <a:t>及建物登記簿</a:t>
              </a:r>
              <a:r>
                <a:rPr lang="zh-TW" altLang="en-US" sz="1400" dirty="0" smtClean="0">
                  <a:latin typeface="標楷體" panose="03000509000000000000" pitchFamily="65" charset="-120"/>
                  <a:ea typeface="標楷體" panose="03000509000000000000" pitchFamily="65" charset="-120"/>
                </a:rPr>
                <a:t>謄本</a:t>
              </a:r>
              <a:endParaRPr lang="en-US" altLang="zh-TW" sz="1400" dirty="0" smtClean="0">
                <a:latin typeface="標楷體" panose="03000509000000000000" pitchFamily="65" charset="-120"/>
                <a:ea typeface="標楷體" panose="03000509000000000000" pitchFamily="65" charset="-120"/>
              </a:endParaRPr>
            </a:p>
            <a:p>
              <a:pPr algn="l"/>
              <a:r>
                <a:rPr lang="zh-TW" altLang="en-US" sz="1400" dirty="0" smtClean="0">
                  <a:latin typeface="標楷體" panose="03000509000000000000" pitchFamily="65" charset="-120"/>
                  <a:ea typeface="標楷體" panose="03000509000000000000" pitchFamily="65" charset="-120"/>
                </a:rPr>
                <a:t>所有權人是否正確。</a:t>
              </a:r>
              <a:endParaRPr lang="en-US" altLang="zh-TW" sz="1400" dirty="0" smtClean="0">
                <a:latin typeface="標楷體" panose="03000509000000000000" pitchFamily="65" charset="-120"/>
                <a:ea typeface="標楷體" panose="03000509000000000000" pitchFamily="65" charset="-120"/>
              </a:endParaRPr>
            </a:p>
            <a:p>
              <a:pPr algn="l"/>
              <a:r>
                <a:rPr lang="zh-TW" altLang="en-US" sz="1400" dirty="0" smtClean="0">
                  <a:latin typeface="標楷體" panose="03000509000000000000" pitchFamily="65" charset="-120"/>
                  <a:ea typeface="標楷體" panose="03000509000000000000" pitchFamily="65" charset="-120"/>
                </a:rPr>
                <a:t>３、現場</a:t>
              </a:r>
              <a:r>
                <a:rPr lang="zh-TW" altLang="en-US" sz="1400" dirty="0">
                  <a:latin typeface="標楷體" panose="03000509000000000000" pitchFamily="65" charset="-120"/>
                  <a:ea typeface="標楷體" panose="03000509000000000000" pitchFamily="65" charset="-120"/>
                </a:rPr>
                <a:t>點交，完成</a:t>
              </a:r>
              <a:r>
                <a:rPr lang="zh-TW" altLang="en-US" sz="1400" dirty="0" smtClean="0">
                  <a:latin typeface="標楷體" panose="03000509000000000000" pitchFamily="65" charset="-120"/>
                  <a:ea typeface="標楷體" panose="03000509000000000000" pitchFamily="65" charset="-120"/>
                </a:rPr>
                <a:t>手續、取回所有權</a:t>
              </a:r>
              <a:r>
                <a:rPr lang="zh-TW" altLang="en-US" sz="1400" dirty="0">
                  <a:latin typeface="標楷體" panose="03000509000000000000" pitchFamily="65" charset="-120"/>
                  <a:ea typeface="標楷體" panose="03000509000000000000" pitchFamily="65" charset="-120"/>
                </a:rPr>
                <a:t>狀、本票、鑰匙、搖控</a:t>
              </a:r>
              <a:r>
                <a:rPr lang="zh-TW" altLang="en-US" sz="1400" dirty="0" smtClean="0">
                  <a:latin typeface="標楷體" panose="03000509000000000000" pitchFamily="65" charset="-120"/>
                  <a:ea typeface="標楷體" panose="03000509000000000000" pitchFamily="65" charset="-120"/>
                </a:rPr>
                <a:t>器等。</a:t>
              </a:r>
              <a:endParaRPr lang="zh-TW" altLang="en-US" sz="1400" dirty="0">
                <a:latin typeface="標楷體" panose="03000509000000000000" pitchFamily="65" charset="-120"/>
                <a:ea typeface="標楷體" panose="03000509000000000000" pitchFamily="65" charset="-120"/>
              </a:endParaRPr>
            </a:p>
          </p:txBody>
        </p:sp>
      </p:grpSp>
      <p:sp>
        <p:nvSpPr>
          <p:cNvPr id="8" name="投影片編號版面配置區 7"/>
          <p:cNvSpPr>
            <a:spLocks noGrp="1"/>
          </p:cNvSpPr>
          <p:nvPr>
            <p:ph type="sldNum" sz="quarter" idx="12"/>
          </p:nvPr>
        </p:nvSpPr>
        <p:spPr/>
        <p:txBody>
          <a:bodyPr/>
          <a:lstStyle/>
          <a:p>
            <a:fld id="{BEC15472-E753-4317-8565-67A29FFE8CF0}" type="slidenum">
              <a:rPr lang="en-US" altLang="zh-TW" smtClean="0"/>
              <a:pPr/>
              <a:t>37</a:t>
            </a:fld>
            <a:endParaRPr lang="en-US" altLang="zh-TW"/>
          </a:p>
        </p:txBody>
      </p:sp>
    </p:spTree>
    <p:extLst>
      <p:ext uri="{BB962C8B-B14F-4D97-AF65-F5344CB8AC3E}">
        <p14:creationId xmlns:p14="http://schemas.microsoft.com/office/powerpoint/2010/main" val="207541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EC15472-E753-4317-8565-67A29FFE8CF0}" type="slidenum">
              <a:rPr lang="en-US" altLang="zh-TW" smtClean="0"/>
              <a:pPr/>
              <a:t>38</a:t>
            </a:fld>
            <a:endParaRPr lang="en-US" altLang="zh-TW"/>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697"/>
            <a:ext cx="9144000" cy="5112567"/>
          </a:xfrm>
          <a:prstGeom prst="rect">
            <a:avLst/>
          </a:prstGeom>
        </p:spPr>
      </p:pic>
      <p:sp>
        <p:nvSpPr>
          <p:cNvPr id="7" name="橢圓 6"/>
          <p:cNvSpPr/>
          <p:nvPr/>
        </p:nvSpPr>
        <p:spPr bwMode="auto">
          <a:xfrm>
            <a:off x="6458744" y="1844824"/>
            <a:ext cx="2304256" cy="432048"/>
          </a:xfrm>
          <a:prstGeom prst="ellipse">
            <a:avLst/>
          </a:prstGeom>
          <a:noFill/>
          <a:ln w="9525" cap="flat" cmpd="sng" algn="ctr">
            <a:solidFill>
              <a:srgbClr val="D7181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橢圓 11"/>
          <p:cNvSpPr/>
          <p:nvPr/>
        </p:nvSpPr>
        <p:spPr bwMode="auto">
          <a:xfrm>
            <a:off x="4788024" y="5301208"/>
            <a:ext cx="1152128" cy="360040"/>
          </a:xfrm>
          <a:prstGeom prst="ellipse">
            <a:avLst/>
          </a:prstGeom>
          <a:noFill/>
          <a:ln w="9525" cap="flat" cmpd="sng" algn="ctr">
            <a:solidFill>
              <a:srgbClr val="D7181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80373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904569020"/>
              </p:ext>
            </p:extLst>
          </p:nvPr>
        </p:nvGraphicFramePr>
        <p:xfrm>
          <a:off x="323528" y="980728"/>
          <a:ext cx="8382000" cy="4518246"/>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565167760"/>
                    </a:ext>
                  </a:extLst>
                </a:gridCol>
                <a:gridCol w="2095500">
                  <a:extLst>
                    <a:ext uri="{9D8B030D-6E8A-4147-A177-3AD203B41FA5}">
                      <a16:colId xmlns:a16="http://schemas.microsoft.com/office/drawing/2014/main" val="3912918411"/>
                    </a:ext>
                  </a:extLst>
                </a:gridCol>
                <a:gridCol w="2095500">
                  <a:extLst>
                    <a:ext uri="{9D8B030D-6E8A-4147-A177-3AD203B41FA5}">
                      <a16:colId xmlns:a16="http://schemas.microsoft.com/office/drawing/2014/main" val="1850109672"/>
                    </a:ext>
                  </a:extLst>
                </a:gridCol>
                <a:gridCol w="2095500">
                  <a:extLst>
                    <a:ext uri="{9D8B030D-6E8A-4147-A177-3AD203B41FA5}">
                      <a16:colId xmlns:a16="http://schemas.microsoft.com/office/drawing/2014/main" val="3702550022"/>
                    </a:ext>
                  </a:extLst>
                </a:gridCol>
              </a:tblGrid>
              <a:tr h="753041">
                <a:tc>
                  <a:txBody>
                    <a:bodyPr/>
                    <a:lstStyle/>
                    <a:p>
                      <a:pPr algn="ctr"/>
                      <a:r>
                        <a:rPr lang="zh-TW" altLang="en-US" sz="2400" dirty="0" smtClean="0">
                          <a:solidFill>
                            <a:schemeClr val="lt1"/>
                          </a:solidFill>
                          <a:latin typeface="標楷體" panose="03000509000000000000" pitchFamily="65" charset="-120"/>
                          <a:ea typeface="標楷體" panose="03000509000000000000" pitchFamily="65" charset="-120"/>
                        </a:rPr>
                        <a:t>職等</a:t>
                      </a:r>
                      <a:endParaRPr lang="zh-TW" altLang="en-US" sz="2400" dirty="0">
                        <a:solidFill>
                          <a:schemeClr val="lt1"/>
                        </a:solidFill>
                        <a:latin typeface="標楷體" panose="03000509000000000000" pitchFamily="65" charset="-120"/>
                        <a:ea typeface="標楷體" panose="03000509000000000000" pitchFamily="65" charset="-120"/>
                      </a:endParaRPr>
                    </a:p>
                  </a:txBody>
                  <a:tcPr anchor="ctr">
                    <a:solidFill>
                      <a:srgbClr val="FF00FF"/>
                    </a:solidFill>
                  </a:tcPr>
                </a:tc>
                <a:tc>
                  <a:txBody>
                    <a:bodyPr/>
                    <a:lstStyle/>
                    <a:p>
                      <a:pPr algn="ctr"/>
                      <a:r>
                        <a:rPr lang="zh-TW" altLang="en-US" sz="2400" dirty="0" smtClean="0">
                          <a:solidFill>
                            <a:schemeClr val="lt1"/>
                          </a:solidFill>
                          <a:latin typeface="標楷體" panose="03000509000000000000" pitchFamily="65" charset="-120"/>
                          <a:ea typeface="標楷體" panose="03000509000000000000" pitchFamily="65" charset="-120"/>
                        </a:rPr>
                        <a:t>試用期間薪資</a:t>
                      </a:r>
                      <a:endParaRPr lang="zh-TW" altLang="en-US" sz="2400" dirty="0">
                        <a:solidFill>
                          <a:schemeClr val="lt1"/>
                        </a:solidFill>
                        <a:latin typeface="標楷體" panose="03000509000000000000" pitchFamily="65" charset="-120"/>
                        <a:ea typeface="標楷體" panose="03000509000000000000" pitchFamily="65" charset="-120"/>
                      </a:endParaRPr>
                    </a:p>
                  </a:txBody>
                  <a:tcPr anchor="ctr">
                    <a:solidFill>
                      <a:srgbClr val="FF00FF"/>
                    </a:solidFill>
                  </a:tcPr>
                </a:tc>
                <a:tc>
                  <a:txBody>
                    <a:bodyPr/>
                    <a:lstStyle/>
                    <a:p>
                      <a:pPr algn="ctr"/>
                      <a:r>
                        <a:rPr lang="zh-TW" altLang="en-US" sz="2400" dirty="0" smtClean="0">
                          <a:solidFill>
                            <a:schemeClr val="lt1"/>
                          </a:solidFill>
                          <a:latin typeface="標楷體" panose="03000509000000000000" pitchFamily="65" charset="-120"/>
                          <a:ea typeface="標楷體" panose="03000509000000000000" pitchFamily="65" charset="-120"/>
                        </a:rPr>
                        <a:t>正式派用薪資</a:t>
                      </a:r>
                      <a:endParaRPr lang="zh-TW" altLang="en-US" sz="2400" dirty="0">
                        <a:solidFill>
                          <a:schemeClr val="lt1"/>
                        </a:solidFill>
                        <a:latin typeface="標楷體" panose="03000509000000000000" pitchFamily="65" charset="-120"/>
                        <a:ea typeface="標楷體" panose="03000509000000000000" pitchFamily="65" charset="-120"/>
                      </a:endParaRPr>
                    </a:p>
                  </a:txBody>
                  <a:tcPr anchor="ctr">
                    <a:solidFill>
                      <a:srgbClr val="FF00FF"/>
                    </a:solidFill>
                  </a:tcPr>
                </a:tc>
                <a:tc>
                  <a:txBody>
                    <a:bodyPr/>
                    <a:lstStyle/>
                    <a:p>
                      <a:pPr algn="ctr"/>
                      <a:r>
                        <a:rPr lang="zh-TW" altLang="en-US" sz="2400" dirty="0" smtClean="0">
                          <a:solidFill>
                            <a:schemeClr val="lt1"/>
                          </a:solidFill>
                          <a:latin typeface="標楷體" panose="03000509000000000000" pitchFamily="65" charset="-120"/>
                          <a:ea typeface="標楷體" panose="03000509000000000000" pitchFamily="65" charset="-120"/>
                        </a:rPr>
                        <a:t>備註</a:t>
                      </a:r>
                      <a:endParaRPr lang="zh-TW" altLang="en-US" sz="2400" dirty="0">
                        <a:solidFill>
                          <a:schemeClr val="lt1"/>
                        </a:solidFill>
                        <a:latin typeface="標楷體" panose="03000509000000000000" pitchFamily="65" charset="-120"/>
                        <a:ea typeface="標楷體" panose="03000509000000000000" pitchFamily="65" charset="-120"/>
                      </a:endParaRPr>
                    </a:p>
                  </a:txBody>
                  <a:tcPr anchor="ctr">
                    <a:solidFill>
                      <a:srgbClr val="FF00FF"/>
                    </a:solidFill>
                  </a:tcPr>
                </a:tc>
                <a:extLst>
                  <a:ext uri="{0D108BD9-81ED-4DB2-BD59-A6C34878D82A}">
                    <a16:rowId xmlns:a16="http://schemas.microsoft.com/office/drawing/2014/main" val="567830261"/>
                  </a:ext>
                </a:extLst>
              </a:tr>
              <a:tr h="753041">
                <a:tc>
                  <a:txBody>
                    <a:bodyPr/>
                    <a:lstStyle/>
                    <a:p>
                      <a:pPr algn="ctr"/>
                      <a:r>
                        <a:rPr lang="zh-TW" altLang="en-US" sz="2800"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五</a:t>
                      </a:r>
                      <a:endParaRPr lang="zh-TW" altLang="en-US" sz="28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a:txBody>
                  <a:tcPr anchor="ctr"/>
                </a:tc>
                <a:tc>
                  <a:txBody>
                    <a:bodyPr/>
                    <a:lstStyle/>
                    <a:p>
                      <a:pPr marL="0" algn="ctr" defTabSz="914400" rtl="0" eaLnBrk="1" latinLnBrk="0" hangingPunct="1"/>
                      <a:r>
                        <a:rPr lang="en-US" altLang="zh-TW" sz="2800" kern="1200" dirty="0" smtClean="0">
                          <a:solidFill>
                            <a:srgbClr val="002060"/>
                          </a:solidFill>
                          <a:latin typeface="Times New Roman" panose="02020603050405020304" pitchFamily="18" charset="0"/>
                          <a:ea typeface="+mn-ea"/>
                          <a:cs typeface="Times New Roman" panose="02020603050405020304" pitchFamily="18" charset="0"/>
                        </a:rPr>
                        <a:t>35,300</a:t>
                      </a:r>
                      <a:endParaRPr lang="zh-TW" altLang="en-US" sz="2800" kern="1200" dirty="0">
                        <a:solidFill>
                          <a:srgbClr val="00206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altLang="zh-TW" sz="2800" kern="1200" dirty="0" smtClean="0">
                          <a:solidFill>
                            <a:srgbClr val="002060"/>
                          </a:solidFill>
                          <a:latin typeface="Times New Roman" panose="02020603050405020304" pitchFamily="18" charset="0"/>
                          <a:ea typeface="+mn-ea"/>
                          <a:cs typeface="Times New Roman" panose="02020603050405020304" pitchFamily="18" charset="0"/>
                        </a:rPr>
                        <a:t>36,400</a:t>
                      </a:r>
                      <a:endParaRPr lang="zh-TW" altLang="en-US" sz="2800" kern="1200" dirty="0">
                        <a:solidFill>
                          <a:srgbClr val="002060"/>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zh-TW" altLang="en-US" sz="2800" kern="1200"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獎金另計</a:t>
                      </a:r>
                      <a:endParaRPr lang="zh-TW" altLang="en-US" sz="2800" kern="12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4164311026"/>
                  </a:ext>
                </a:extLst>
              </a:tr>
              <a:tr h="753041">
                <a:tc>
                  <a:txBody>
                    <a:bodyPr/>
                    <a:lstStyle/>
                    <a:p>
                      <a:pPr algn="ctr"/>
                      <a:r>
                        <a:rPr lang="zh-TW" altLang="en-US" sz="2800"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六</a:t>
                      </a:r>
                      <a:endParaRPr lang="zh-TW" altLang="en-US" sz="28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a:txBody>
                  <a:tcPr anchor="ctr"/>
                </a:tc>
                <a:tc>
                  <a:txBody>
                    <a:bodyPr/>
                    <a:lstStyle/>
                    <a:p>
                      <a:pPr marL="0" algn="ctr" defTabSz="914400" rtl="0" eaLnBrk="1" latinLnBrk="0" hangingPunct="1"/>
                      <a:r>
                        <a:rPr lang="en-US" altLang="zh-TW" sz="2800" kern="1200" dirty="0" smtClean="0">
                          <a:solidFill>
                            <a:srgbClr val="002060"/>
                          </a:solidFill>
                          <a:latin typeface="Times New Roman" panose="02020603050405020304" pitchFamily="18" charset="0"/>
                          <a:ea typeface="+mn-ea"/>
                          <a:cs typeface="Times New Roman" panose="02020603050405020304" pitchFamily="18" charset="0"/>
                        </a:rPr>
                        <a:t>40,300</a:t>
                      </a:r>
                      <a:endParaRPr lang="zh-TW" altLang="en-US" sz="2800" kern="1200" dirty="0">
                        <a:solidFill>
                          <a:srgbClr val="00206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altLang="zh-TW" sz="2800" kern="1200" dirty="0" smtClean="0">
                          <a:solidFill>
                            <a:srgbClr val="002060"/>
                          </a:solidFill>
                          <a:latin typeface="Times New Roman" panose="02020603050405020304" pitchFamily="18" charset="0"/>
                          <a:ea typeface="+mn-ea"/>
                          <a:cs typeface="Times New Roman" panose="02020603050405020304" pitchFamily="18" charset="0"/>
                        </a:rPr>
                        <a:t>41,700</a:t>
                      </a:r>
                      <a:endParaRPr lang="zh-TW" altLang="en-US" sz="2800" kern="1200" dirty="0">
                        <a:solidFill>
                          <a:srgbClr val="002060"/>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kern="1200"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獎金另計</a:t>
                      </a:r>
                    </a:p>
                  </a:txBody>
                  <a:tcPr anchor="ctr"/>
                </a:tc>
                <a:extLst>
                  <a:ext uri="{0D108BD9-81ED-4DB2-BD59-A6C34878D82A}">
                    <a16:rowId xmlns:a16="http://schemas.microsoft.com/office/drawing/2014/main" val="2798755113"/>
                  </a:ext>
                </a:extLst>
              </a:tr>
              <a:tr h="753041">
                <a:tc>
                  <a:txBody>
                    <a:bodyPr/>
                    <a:lstStyle/>
                    <a:p>
                      <a:pPr algn="ctr"/>
                      <a:r>
                        <a:rPr lang="zh-TW" altLang="en-US" sz="2800"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七</a:t>
                      </a:r>
                      <a:endParaRPr lang="zh-TW" altLang="en-US" sz="28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a:txBody>
                  <a:tcPr anchor="ctr"/>
                </a:tc>
                <a:tc>
                  <a:txBody>
                    <a:bodyPr/>
                    <a:lstStyle/>
                    <a:p>
                      <a:pPr marL="0" algn="ctr" defTabSz="914400" rtl="0" eaLnBrk="1" latinLnBrk="0" hangingPunct="1"/>
                      <a:r>
                        <a:rPr lang="en-US" altLang="zh-TW" sz="2800" kern="1200" dirty="0" smtClean="0">
                          <a:solidFill>
                            <a:srgbClr val="002060"/>
                          </a:solidFill>
                          <a:latin typeface="Times New Roman" panose="02020603050405020304" pitchFamily="18" charset="0"/>
                          <a:ea typeface="+mn-ea"/>
                          <a:cs typeface="Times New Roman" panose="02020603050405020304" pitchFamily="18" charset="0"/>
                        </a:rPr>
                        <a:t>47,400</a:t>
                      </a:r>
                      <a:endParaRPr lang="zh-TW" altLang="en-US" sz="2800" kern="1200" dirty="0">
                        <a:solidFill>
                          <a:srgbClr val="00206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altLang="zh-TW" sz="2800" kern="1200" dirty="0" smtClean="0">
                          <a:solidFill>
                            <a:srgbClr val="002060"/>
                          </a:solidFill>
                          <a:latin typeface="Times New Roman" panose="02020603050405020304" pitchFamily="18" charset="0"/>
                          <a:ea typeface="+mn-ea"/>
                          <a:cs typeface="Times New Roman" panose="02020603050405020304" pitchFamily="18" charset="0"/>
                        </a:rPr>
                        <a:t>48,600</a:t>
                      </a:r>
                      <a:endParaRPr lang="zh-TW" altLang="en-US" sz="2800" kern="1200" dirty="0">
                        <a:solidFill>
                          <a:srgbClr val="00206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zh-TW" altLang="en-US" sz="2800" kern="1200"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獎金另計</a:t>
                      </a:r>
                      <a:endParaRPr lang="zh-TW" altLang="en-US" sz="2800" kern="12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766521112"/>
                  </a:ext>
                </a:extLst>
              </a:tr>
              <a:tr h="753041">
                <a:tc>
                  <a:txBody>
                    <a:bodyPr/>
                    <a:lstStyle/>
                    <a:p>
                      <a:pPr algn="ctr"/>
                      <a:r>
                        <a:rPr lang="zh-TW" altLang="en-US" sz="2800"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八</a:t>
                      </a:r>
                      <a:endParaRPr lang="zh-TW" altLang="en-US" sz="28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a:txBody>
                  <a:tcPr anchor="ctr"/>
                </a:tc>
                <a:tc>
                  <a:txBody>
                    <a:bodyPr/>
                    <a:lstStyle/>
                    <a:p>
                      <a:pPr marL="0" algn="ctr" defTabSz="914400" rtl="0" eaLnBrk="1" latinLnBrk="0" hangingPunct="1"/>
                      <a:r>
                        <a:rPr lang="en-US" altLang="zh-TW" sz="2800" kern="1200" dirty="0" smtClean="0">
                          <a:solidFill>
                            <a:srgbClr val="002060"/>
                          </a:solidFill>
                          <a:latin typeface="Times New Roman" panose="02020603050405020304" pitchFamily="18" charset="0"/>
                          <a:ea typeface="+mn-ea"/>
                          <a:cs typeface="Times New Roman" panose="02020603050405020304" pitchFamily="18" charset="0"/>
                        </a:rPr>
                        <a:t>54,600</a:t>
                      </a:r>
                      <a:endParaRPr lang="zh-TW" altLang="en-US" sz="2800" kern="1200" dirty="0">
                        <a:solidFill>
                          <a:srgbClr val="00206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altLang="zh-TW" sz="2800" kern="1200" dirty="0" smtClean="0">
                          <a:solidFill>
                            <a:srgbClr val="002060"/>
                          </a:solidFill>
                          <a:latin typeface="Times New Roman" panose="02020603050405020304" pitchFamily="18" charset="0"/>
                          <a:ea typeface="+mn-ea"/>
                          <a:cs typeface="Times New Roman" panose="02020603050405020304" pitchFamily="18" charset="0"/>
                        </a:rPr>
                        <a:t>56,100</a:t>
                      </a:r>
                      <a:endParaRPr lang="zh-TW" altLang="en-US" sz="2800" kern="1200" dirty="0">
                        <a:solidFill>
                          <a:srgbClr val="00206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zh-TW" altLang="en-US" sz="2800" kern="1200"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獎金另計</a:t>
                      </a:r>
                      <a:endParaRPr lang="zh-TW" altLang="en-US" sz="2800" kern="12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3527513128"/>
                  </a:ext>
                </a:extLst>
              </a:tr>
              <a:tr h="753041">
                <a:tc>
                  <a:txBody>
                    <a:bodyPr/>
                    <a:lstStyle/>
                    <a:p>
                      <a:pPr algn="ctr"/>
                      <a:r>
                        <a:rPr lang="zh-TW" altLang="en-US" sz="2800"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九</a:t>
                      </a:r>
                      <a:endParaRPr lang="zh-TW" altLang="en-US" sz="28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a:txBody>
                  <a:tcPr anchor="ctr"/>
                </a:tc>
                <a:tc>
                  <a:txBody>
                    <a:bodyPr/>
                    <a:lstStyle/>
                    <a:p>
                      <a:pPr marL="0" algn="ctr" defTabSz="914400" rtl="0" eaLnBrk="1" latinLnBrk="0" hangingPunct="1"/>
                      <a:r>
                        <a:rPr lang="en-US" altLang="zh-TW" sz="2800" kern="1200" dirty="0" smtClean="0">
                          <a:solidFill>
                            <a:srgbClr val="002060"/>
                          </a:solidFill>
                          <a:latin typeface="Times New Roman" panose="02020603050405020304" pitchFamily="18" charset="0"/>
                          <a:ea typeface="+mn-ea"/>
                          <a:cs typeface="Times New Roman" panose="02020603050405020304" pitchFamily="18" charset="0"/>
                        </a:rPr>
                        <a:t>61,700</a:t>
                      </a:r>
                      <a:endParaRPr lang="zh-TW" altLang="en-US" sz="2800" kern="1200" dirty="0">
                        <a:solidFill>
                          <a:srgbClr val="00206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altLang="zh-TW" sz="2800" kern="1200" dirty="0" smtClean="0">
                          <a:solidFill>
                            <a:srgbClr val="002060"/>
                          </a:solidFill>
                          <a:latin typeface="Times New Roman" panose="02020603050405020304" pitchFamily="18" charset="0"/>
                          <a:ea typeface="+mn-ea"/>
                          <a:cs typeface="Times New Roman" panose="02020603050405020304" pitchFamily="18" charset="0"/>
                        </a:rPr>
                        <a:t>63,500</a:t>
                      </a:r>
                      <a:endParaRPr lang="zh-TW" altLang="en-US" sz="2800" kern="1200" dirty="0">
                        <a:solidFill>
                          <a:srgbClr val="002060"/>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zh-TW" altLang="en-US" sz="2800" kern="1200" dirty="0" smtClean="0">
                          <a:solidFill>
                            <a:srgbClr val="002060"/>
                          </a:solidFill>
                          <a:latin typeface="標楷體" panose="03000509000000000000" pitchFamily="65" charset="-120"/>
                          <a:ea typeface="標楷體" panose="03000509000000000000" pitchFamily="65" charset="-120"/>
                          <a:cs typeface="Times New Roman" panose="02020603050405020304" pitchFamily="18" charset="0"/>
                        </a:rPr>
                        <a:t>獎金另計</a:t>
                      </a:r>
                      <a:endParaRPr lang="zh-TW" altLang="en-US" sz="2800" kern="12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3197731857"/>
                  </a:ext>
                </a:extLst>
              </a:tr>
            </a:tbl>
          </a:graphicData>
        </a:graphic>
      </p:graphicFrame>
      <p:sp>
        <p:nvSpPr>
          <p:cNvPr id="4" name="投影片編號版面配置區 3"/>
          <p:cNvSpPr>
            <a:spLocks noGrp="1"/>
          </p:cNvSpPr>
          <p:nvPr>
            <p:ph type="sldNum" sz="quarter" idx="12"/>
          </p:nvPr>
        </p:nvSpPr>
        <p:spPr/>
        <p:txBody>
          <a:bodyPr/>
          <a:lstStyle/>
          <a:p>
            <a:fld id="{BEC15472-E753-4317-8565-67A29FFE8CF0}" type="slidenum">
              <a:rPr lang="en-US" altLang="zh-TW" smtClean="0"/>
              <a:pPr/>
              <a:t>3</a:t>
            </a:fld>
            <a:endParaRPr lang="en-US" altLang="zh-TW"/>
          </a:p>
        </p:txBody>
      </p:sp>
    </p:spTree>
    <p:extLst>
      <p:ext uri="{BB962C8B-B14F-4D97-AF65-F5344CB8AC3E}">
        <p14:creationId xmlns:p14="http://schemas.microsoft.com/office/powerpoint/2010/main" val="4003327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建物謄本</a:t>
            </a:r>
            <a:endParaRPr lang="zh-TW" altLang="en-US" dirty="0">
              <a:latin typeface="標楷體" panose="03000509000000000000" pitchFamily="65" charset="-120"/>
              <a:ea typeface="標楷體" panose="03000509000000000000" pitchFamily="65" charset="-120"/>
            </a:endParaRP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08720"/>
            <a:ext cx="8382000" cy="5400599"/>
          </a:xfrm>
        </p:spPr>
      </p:pic>
      <p:sp>
        <p:nvSpPr>
          <p:cNvPr id="4" name="投影片編號版面配置區 3"/>
          <p:cNvSpPr>
            <a:spLocks noGrp="1"/>
          </p:cNvSpPr>
          <p:nvPr>
            <p:ph type="sldNum" sz="quarter" idx="12"/>
          </p:nvPr>
        </p:nvSpPr>
        <p:spPr/>
        <p:txBody>
          <a:bodyPr/>
          <a:lstStyle/>
          <a:p>
            <a:fld id="{BEC15472-E753-4317-8565-67A29FFE8CF0}" type="slidenum">
              <a:rPr lang="en-US" altLang="zh-TW" smtClean="0"/>
              <a:pPr/>
              <a:t>39</a:t>
            </a:fld>
            <a:endParaRPr lang="en-US" altLang="zh-TW"/>
          </a:p>
        </p:txBody>
      </p:sp>
      <p:sp>
        <p:nvSpPr>
          <p:cNvPr id="6" name="矩形 5"/>
          <p:cNvSpPr/>
          <p:nvPr/>
        </p:nvSpPr>
        <p:spPr bwMode="auto">
          <a:xfrm>
            <a:off x="1043608" y="5373216"/>
            <a:ext cx="7416824" cy="792088"/>
          </a:xfrm>
          <a:prstGeom prst="rect">
            <a:avLst/>
          </a:prstGeom>
          <a:noFill/>
          <a:ln w="38100">
            <a:solidFill>
              <a:srgbClr val="FF00FF"/>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7" name="矩形 6"/>
          <p:cNvSpPr/>
          <p:nvPr/>
        </p:nvSpPr>
        <p:spPr bwMode="auto">
          <a:xfrm>
            <a:off x="5076056" y="1167049"/>
            <a:ext cx="3312368" cy="1152128"/>
          </a:xfrm>
          <a:prstGeom prst="rect">
            <a:avLst/>
          </a:prstGeom>
          <a:noFill/>
          <a:ln w="28575" cap="flat" cmpd="sng" algn="ctr">
            <a:solidFill>
              <a:srgbClr val="D7181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8" name="矩形 7"/>
          <p:cNvSpPr/>
          <p:nvPr/>
        </p:nvSpPr>
        <p:spPr bwMode="auto">
          <a:xfrm>
            <a:off x="1043608" y="2348880"/>
            <a:ext cx="6840760" cy="1296144"/>
          </a:xfrm>
          <a:prstGeom prst="rect">
            <a:avLst/>
          </a:prstGeom>
          <a:noFill/>
          <a:ln w="28575">
            <a:solidFill>
              <a:srgbClr val="53B586"/>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3029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EC15472-E753-4317-8565-67A29FFE8CF0}" type="slidenum">
              <a:rPr lang="en-US" altLang="zh-TW" smtClean="0"/>
              <a:pPr/>
              <a:t>40</a:t>
            </a:fld>
            <a:endParaRPr lang="en-US" altLang="zh-TW"/>
          </a:p>
        </p:txBody>
      </p:sp>
      <p:pic>
        <p:nvPicPr>
          <p:cNvPr id="5" name="圖片 4"/>
          <p:cNvPicPr/>
          <p:nvPr/>
        </p:nvPicPr>
        <p:blipFill>
          <a:blip r:embed="rId2"/>
          <a:stretch>
            <a:fillRect/>
          </a:stretch>
        </p:blipFill>
        <p:spPr>
          <a:xfrm>
            <a:off x="340892" y="1007123"/>
            <a:ext cx="8352928" cy="5759797"/>
          </a:xfrm>
          <a:prstGeom prst="rect">
            <a:avLst/>
          </a:prstGeom>
        </p:spPr>
      </p:pic>
      <p:sp>
        <p:nvSpPr>
          <p:cNvPr id="6" name="圓角矩形 5"/>
          <p:cNvSpPr/>
          <p:nvPr/>
        </p:nvSpPr>
        <p:spPr bwMode="auto">
          <a:xfrm>
            <a:off x="358800" y="1340768"/>
            <a:ext cx="2664296" cy="720080"/>
          </a:xfrm>
          <a:prstGeom prst="roundRect">
            <a:avLst/>
          </a:prstGeom>
          <a:noFill/>
          <a:ln w="28575">
            <a:solidFill>
              <a:srgbClr val="FF00FF"/>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7" name="圓角矩形 6"/>
          <p:cNvSpPr/>
          <p:nvPr/>
        </p:nvSpPr>
        <p:spPr bwMode="auto">
          <a:xfrm>
            <a:off x="358800" y="2636912"/>
            <a:ext cx="2664296" cy="720080"/>
          </a:xfrm>
          <a:prstGeom prst="roundRect">
            <a:avLst/>
          </a:prstGeom>
          <a:noFill/>
          <a:ln w="28575">
            <a:solidFill>
              <a:srgbClr val="FF00FF"/>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8" name="圓角矩形 7"/>
          <p:cNvSpPr/>
          <p:nvPr/>
        </p:nvSpPr>
        <p:spPr bwMode="auto">
          <a:xfrm>
            <a:off x="358800" y="3502784"/>
            <a:ext cx="2664296" cy="720080"/>
          </a:xfrm>
          <a:prstGeom prst="roundRect">
            <a:avLst/>
          </a:prstGeom>
          <a:noFill/>
          <a:ln w="28575">
            <a:solidFill>
              <a:srgbClr val="FF00FF"/>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2"/>
          <p:cNvSpPr>
            <a:spLocks noGrp="1" noChangeArrowheads="1"/>
          </p:cNvSpPr>
          <p:nvPr>
            <p:ph type="title"/>
          </p:nvPr>
        </p:nvSpPr>
        <p:spPr>
          <a:xfrm>
            <a:off x="812131" y="297768"/>
            <a:ext cx="7410450" cy="563563"/>
          </a:xfrm>
        </p:spPr>
        <p:txBody>
          <a:bodyPr/>
          <a:lstStyle/>
          <a:p>
            <a:r>
              <a:rPr lang="zh-TW" altLang="en-US" dirty="0" smtClean="0">
                <a:latin typeface="標楷體" panose="03000509000000000000" pitchFamily="65" charset="-120"/>
                <a:ea typeface="標楷體" panose="03000509000000000000" pitchFamily="65" charset="-120"/>
              </a:rPr>
              <a:t>大樓估價</a:t>
            </a:r>
            <a:endParaRPr lang="en-US" altLang="zh-TW" dirty="0">
              <a:latin typeface="標楷體" panose="03000509000000000000" pitchFamily="65" charset="-120"/>
              <a:ea typeface="標楷體" panose="03000509000000000000" pitchFamily="65" charset="-120"/>
            </a:endParaRPr>
          </a:p>
        </p:txBody>
      </p:sp>
      <p:sp>
        <p:nvSpPr>
          <p:cNvPr id="2" name="向下箭號 1"/>
          <p:cNvSpPr/>
          <p:nvPr/>
        </p:nvSpPr>
        <p:spPr bwMode="auto">
          <a:xfrm>
            <a:off x="4572000" y="5301208"/>
            <a:ext cx="288032" cy="720080"/>
          </a:xfrm>
          <a:prstGeom prst="down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1013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EC15472-E753-4317-8565-67A29FFE8CF0}" type="slidenum">
              <a:rPr lang="en-US" altLang="zh-TW" smtClean="0"/>
              <a:pPr/>
              <a:t>41</a:t>
            </a:fld>
            <a:endParaRPr lang="en-US" altLang="zh-TW"/>
          </a:p>
        </p:txBody>
      </p:sp>
      <p:pic>
        <p:nvPicPr>
          <p:cNvPr id="5" name="圖片 4"/>
          <p:cNvPicPr/>
          <p:nvPr/>
        </p:nvPicPr>
        <p:blipFill>
          <a:blip r:embed="rId2"/>
          <a:stretch>
            <a:fillRect/>
          </a:stretch>
        </p:blipFill>
        <p:spPr>
          <a:xfrm>
            <a:off x="971600" y="332657"/>
            <a:ext cx="7632848" cy="4608511"/>
          </a:xfrm>
          <a:prstGeom prst="rect">
            <a:avLst/>
          </a:prstGeom>
        </p:spPr>
      </p:pic>
      <p:sp>
        <p:nvSpPr>
          <p:cNvPr id="6" name="矩形 5"/>
          <p:cNvSpPr/>
          <p:nvPr/>
        </p:nvSpPr>
        <p:spPr>
          <a:xfrm>
            <a:off x="2267744" y="5157192"/>
            <a:ext cx="4752528" cy="1200329"/>
          </a:xfrm>
          <a:prstGeom prst="rect">
            <a:avLst/>
          </a:prstGeom>
        </p:spPr>
        <p:txBody>
          <a:bodyPr wrap="square">
            <a:spAutoFit/>
          </a:bodyPr>
          <a:lstStyle/>
          <a:p>
            <a:pPr>
              <a:spcAft>
                <a:spcPts val="0"/>
              </a:spcAft>
            </a:pPr>
            <a:r>
              <a:rPr lang="en-US" altLang="zh-TW" sz="3600" kern="100" dirty="0">
                <a:latin typeface="Times New Roman" panose="02020603050405020304" pitchFamily="18" charset="0"/>
                <a:ea typeface="標楷體" panose="03000509000000000000" pitchFamily="65" charset="-120"/>
                <a:cs typeface="Times New Roman" panose="02020603050405020304" pitchFamily="18" charset="0"/>
              </a:rPr>
              <a:t>630÷36.94</a:t>
            </a:r>
            <a:r>
              <a:rPr lang="zh-TW" altLang="zh-TW" sz="36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600"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endParaRPr lang="zh-TW" altLang="zh-TW" sz="3600"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zh-TW" sz="3600" kern="100" dirty="0">
                <a:latin typeface="Times New Roman" panose="02020603050405020304" pitchFamily="18" charset="0"/>
                <a:ea typeface="標楷體" panose="03000509000000000000" pitchFamily="65" charset="-120"/>
                <a:cs typeface="Times New Roman" panose="02020603050405020304" pitchFamily="18" charset="0"/>
              </a:rPr>
              <a:t>每建坪價約</a:t>
            </a:r>
            <a:r>
              <a:rPr lang="en-US" altLang="zh-TW" sz="3600"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zh-TW" sz="3600" kern="100" dirty="0">
                <a:latin typeface="Times New Roman" panose="02020603050405020304" pitchFamily="18" charset="0"/>
                <a:ea typeface="標楷體" panose="03000509000000000000" pitchFamily="65" charset="-120"/>
                <a:cs typeface="Times New Roman" panose="02020603050405020304" pitchFamily="18" charset="0"/>
              </a:rPr>
              <a:t>萬</a:t>
            </a:r>
            <a:endParaRPr lang="zh-TW" altLang="zh-TW" sz="36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圓角矩形 1"/>
          <p:cNvSpPr/>
          <p:nvPr/>
        </p:nvSpPr>
        <p:spPr bwMode="auto">
          <a:xfrm>
            <a:off x="1043608" y="980728"/>
            <a:ext cx="4176464" cy="1080120"/>
          </a:xfrm>
          <a:prstGeom prst="roundRect">
            <a:avLst/>
          </a:prstGeom>
          <a:noFill/>
          <a:ln w="28575">
            <a:solidFill>
              <a:srgbClr val="FF00FF"/>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7" name="圓角矩形 6"/>
          <p:cNvSpPr/>
          <p:nvPr/>
        </p:nvSpPr>
        <p:spPr bwMode="auto">
          <a:xfrm>
            <a:off x="1043608" y="4365104"/>
            <a:ext cx="4176464" cy="360040"/>
          </a:xfrm>
          <a:prstGeom prst="roundRect">
            <a:avLst/>
          </a:prstGeom>
          <a:noFill/>
          <a:ln w="28575">
            <a:solidFill>
              <a:srgbClr val="FF00FF"/>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0003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透天厝估價</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42</a:t>
            </a:fld>
            <a:endParaRPr lang="en-US" altLang="zh-TW"/>
          </a:p>
        </p:txBody>
      </p:sp>
      <p:pic>
        <p:nvPicPr>
          <p:cNvPr id="5" name="圖片 4"/>
          <p:cNvPicPr/>
          <p:nvPr/>
        </p:nvPicPr>
        <p:blipFill>
          <a:blip r:embed="rId2"/>
          <a:stretch>
            <a:fillRect/>
          </a:stretch>
        </p:blipFill>
        <p:spPr>
          <a:xfrm>
            <a:off x="323528" y="849313"/>
            <a:ext cx="8352928" cy="5891212"/>
          </a:xfrm>
          <a:prstGeom prst="rect">
            <a:avLst/>
          </a:prstGeom>
        </p:spPr>
      </p:pic>
      <p:sp>
        <p:nvSpPr>
          <p:cNvPr id="6" name="圓角矩形 5"/>
          <p:cNvSpPr/>
          <p:nvPr/>
        </p:nvSpPr>
        <p:spPr bwMode="auto">
          <a:xfrm>
            <a:off x="358800" y="1340768"/>
            <a:ext cx="2664296" cy="720080"/>
          </a:xfrm>
          <a:prstGeom prst="roundRect">
            <a:avLst/>
          </a:prstGeom>
          <a:noFill/>
          <a:ln w="28575">
            <a:solidFill>
              <a:srgbClr val="FF00FF"/>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7" name="圓角矩形 6"/>
          <p:cNvSpPr/>
          <p:nvPr/>
        </p:nvSpPr>
        <p:spPr bwMode="auto">
          <a:xfrm>
            <a:off x="360260" y="2109031"/>
            <a:ext cx="2664296" cy="720080"/>
          </a:xfrm>
          <a:prstGeom prst="roundRect">
            <a:avLst/>
          </a:prstGeom>
          <a:noFill/>
          <a:ln w="28575">
            <a:solidFill>
              <a:srgbClr val="FF00FF"/>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8" name="圓角矩形 7"/>
          <p:cNvSpPr/>
          <p:nvPr/>
        </p:nvSpPr>
        <p:spPr bwMode="auto">
          <a:xfrm>
            <a:off x="323528" y="2960526"/>
            <a:ext cx="2664296" cy="720080"/>
          </a:xfrm>
          <a:prstGeom prst="roundRect">
            <a:avLst/>
          </a:prstGeom>
          <a:noFill/>
          <a:ln w="28575">
            <a:solidFill>
              <a:srgbClr val="FF00FF"/>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2327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EC15472-E753-4317-8565-67A29FFE8CF0}" type="slidenum">
              <a:rPr lang="en-US" altLang="zh-TW" smtClean="0"/>
              <a:pPr/>
              <a:t>43</a:t>
            </a:fld>
            <a:endParaRPr lang="en-US" altLang="zh-TW"/>
          </a:p>
        </p:txBody>
      </p:sp>
      <p:pic>
        <p:nvPicPr>
          <p:cNvPr id="5" name="圖片 4"/>
          <p:cNvPicPr/>
          <p:nvPr/>
        </p:nvPicPr>
        <p:blipFill>
          <a:blip r:embed="rId2"/>
          <a:stretch>
            <a:fillRect/>
          </a:stretch>
        </p:blipFill>
        <p:spPr>
          <a:xfrm>
            <a:off x="179512" y="260648"/>
            <a:ext cx="8640960" cy="3888432"/>
          </a:xfrm>
          <a:prstGeom prst="rect">
            <a:avLst/>
          </a:prstGeom>
        </p:spPr>
      </p:pic>
      <mc:AlternateContent xmlns:mc="http://schemas.openxmlformats.org/markup-compatibility/2006" xmlns:a14="http://schemas.microsoft.com/office/drawing/2010/main">
        <mc:Choice Requires="a14">
          <p:sp>
            <p:nvSpPr>
              <p:cNvPr id="6" name="矩形 5"/>
              <p:cNvSpPr/>
              <p:nvPr/>
            </p:nvSpPr>
            <p:spPr>
              <a:xfrm>
                <a:off x="251520" y="4221088"/>
                <a:ext cx="8136904" cy="2427844"/>
              </a:xfrm>
              <a:prstGeom prst="rect">
                <a:avLst/>
              </a:prstGeom>
            </p:spPr>
            <p:txBody>
              <a:bodyPr wrap="square">
                <a:spAutoFit/>
              </a:bodyPr>
              <a:lstStyle/>
              <a:p>
                <a:pPr>
                  <a:spcAft>
                    <a:spcPts val="0"/>
                  </a:spcAft>
                </a:pPr>
                <a:r>
                  <a:rPr lang="en-US" altLang="zh-TW" sz="2800" kern="100" dirty="0">
                    <a:latin typeface="Times New Roman" panose="02020603050405020304" pitchFamily="18" charset="0"/>
                    <a:ea typeface="標楷體" panose="03000509000000000000" pitchFamily="65" charset="-120"/>
                    <a:cs typeface="Times New Roman" panose="02020603050405020304" pitchFamily="18" charset="0"/>
                  </a:rPr>
                  <a:t>14,000*(1-</a:t>
                </a:r>
                <a14:m>
                  <m:oMath xmlns:m="http://schemas.openxmlformats.org/officeDocument/2006/math">
                    <m:f>
                      <m:fPr>
                        <m:ctrlPr>
                          <a:rPr lang="zh-TW" altLang="zh-TW"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TW" sz="2800" i="1" kern="100">
                            <a:effectLst/>
                            <a:latin typeface="Cambria Math" panose="02040503050406030204" pitchFamily="18" charset="0"/>
                            <a:ea typeface="標楷體" panose="03000509000000000000" pitchFamily="65" charset="-120"/>
                            <a:cs typeface="Times New Roman" panose="02020603050405020304" pitchFamily="18" charset="0"/>
                          </a:rPr>
                          <m:t>8</m:t>
                        </m:r>
                      </m:num>
                      <m:den>
                        <m:r>
                          <a:rPr lang="en-US" altLang="zh-TW" sz="2800" i="1" kern="100">
                            <a:effectLst/>
                            <a:latin typeface="Cambria Math" panose="02040503050406030204" pitchFamily="18" charset="0"/>
                            <a:ea typeface="標楷體" panose="03000509000000000000" pitchFamily="65" charset="-120"/>
                            <a:cs typeface="Times New Roman" panose="02020603050405020304" pitchFamily="18" charset="0"/>
                          </a:rPr>
                          <m:t>50</m:t>
                        </m:r>
                      </m:den>
                    </m:f>
                  </m:oMath>
                </a14:m>
                <a:r>
                  <a:rPr lang="en-US"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12,000(</a:t>
                </a:r>
                <a:r>
                  <a:rPr lang="zh-TW"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每</a:t>
                </a:r>
                <a:r>
                  <a:rPr lang="en-US" altLang="zh-TW" sz="2800" kern="100" dirty="0" err="1">
                    <a:effectLst/>
                    <a:latin typeface="Times New Roman" panose="02020603050405020304" pitchFamily="18" charset="0"/>
                    <a:ea typeface="標楷體" panose="03000509000000000000" pitchFamily="65" charset="-120"/>
                    <a:cs typeface="Times New Roman" panose="02020603050405020304" pitchFamily="18" charset="0"/>
                  </a:rPr>
                  <a:t>m</a:t>
                </a:r>
                <a:r>
                  <a:rPr lang="en-US" altLang="zh-TW" sz="2800" kern="100" baseline="30000" dirty="0" err="1">
                    <a:effectLst/>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12,000</a:t>
                </a:r>
                <a14:m>
                  <m:oMath xmlns:m="http://schemas.openxmlformats.org/officeDocument/2006/math">
                    <m:r>
                      <a:rPr lang="en-US" altLang="zh-TW" sz="2800" kern="100">
                        <a:effectLst/>
                        <a:latin typeface="Cambria Math" panose="02040503050406030204" pitchFamily="18" charset="0"/>
                        <a:ea typeface="標楷體" panose="03000509000000000000" pitchFamily="65" charset="-120"/>
                        <a:cs typeface="Times New Roman" panose="02020603050405020304" pitchFamily="18" charset="0"/>
                      </a:rPr>
                      <m:t>÷</m:t>
                    </m:r>
                  </m:oMath>
                </a14:m>
                <a:r>
                  <a:rPr lang="en-US"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0.3025*129.84</a:t>
                </a:r>
                <a:r>
                  <a:rPr lang="zh-TW"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5,200,000(</a:t>
                </a:r>
                <a:r>
                  <a:rPr lang="zh-TW"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建物價值</a:t>
                </a:r>
                <a:r>
                  <a:rPr lang="en-US"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33,990,000-5,200,000=28,790,000</a:t>
                </a:r>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28,790,000</a:t>
                </a:r>
                <a14:m>
                  <m:oMath xmlns:m="http://schemas.openxmlformats.org/officeDocument/2006/math">
                    <m:r>
                      <a:rPr lang="en-US" altLang="zh-TW" sz="2800" kern="100">
                        <a:effectLst/>
                        <a:latin typeface="Cambria Math" panose="02040503050406030204" pitchFamily="18" charset="0"/>
                        <a:ea typeface="標楷體" panose="03000509000000000000" pitchFamily="65" charset="-120"/>
                        <a:cs typeface="Times New Roman" panose="02020603050405020304" pitchFamily="18" charset="0"/>
                      </a:rPr>
                      <m:t>÷</m:t>
                    </m:r>
                  </m:oMath>
                </a14:m>
                <a:r>
                  <a:rPr lang="en-US"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49.66=580,000</a:t>
                </a:r>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每地坪價約</a:t>
                </a:r>
                <a:r>
                  <a:rPr lang="en-US"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58</a:t>
                </a:r>
                <a:r>
                  <a:rPr lang="zh-TW"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萬</a:t>
                </a:r>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51520" y="4221088"/>
                <a:ext cx="8136904" cy="2427844"/>
              </a:xfrm>
              <a:prstGeom prst="rect">
                <a:avLst/>
              </a:prstGeom>
              <a:blipFill>
                <a:blip r:embed="rId3"/>
                <a:stretch>
                  <a:fillRect b="-5514"/>
                </a:stretch>
              </a:blipFill>
            </p:spPr>
            <p:txBody>
              <a:bodyPr/>
              <a:lstStyle/>
              <a:p>
                <a:r>
                  <a:rPr lang="zh-TW" altLang="en-US">
                    <a:noFill/>
                  </a:rPr>
                  <a:t> </a:t>
                </a:r>
              </a:p>
            </p:txBody>
          </p:sp>
        </mc:Fallback>
      </mc:AlternateContent>
      <p:sp>
        <p:nvSpPr>
          <p:cNvPr id="2" name="圓角矩形 1"/>
          <p:cNvSpPr/>
          <p:nvPr/>
        </p:nvSpPr>
        <p:spPr bwMode="auto">
          <a:xfrm>
            <a:off x="251520" y="1772816"/>
            <a:ext cx="3888432" cy="360040"/>
          </a:xfrm>
          <a:prstGeom prst="roundRect">
            <a:avLst/>
          </a:prstGeom>
          <a:noFill/>
          <a:ln w="28575" cap="flat" cmpd="sng" algn="ctr">
            <a:solidFill>
              <a:srgbClr val="FF00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8451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EC15472-E753-4317-8565-67A29FFE8CF0}" type="slidenum">
              <a:rPr lang="en-US" altLang="zh-TW" smtClean="0"/>
              <a:pPr/>
              <a:t>44</a:t>
            </a:fld>
            <a:endParaRPr lang="en-US" altLang="zh-TW"/>
          </a:p>
        </p:txBody>
      </p:sp>
      <p:grpSp>
        <p:nvGrpSpPr>
          <p:cNvPr id="2" name="群組 1"/>
          <p:cNvGrpSpPr/>
          <p:nvPr/>
        </p:nvGrpSpPr>
        <p:grpSpPr>
          <a:xfrm>
            <a:off x="1619672" y="193172"/>
            <a:ext cx="6408712" cy="1187569"/>
            <a:chOff x="1619672" y="193172"/>
            <a:chExt cx="6408712" cy="1187569"/>
          </a:xfrm>
        </p:grpSpPr>
        <p:sp>
          <p:nvSpPr>
            <p:cNvPr id="7" name="手繪多邊形 6"/>
            <p:cNvSpPr/>
            <p:nvPr/>
          </p:nvSpPr>
          <p:spPr>
            <a:xfrm>
              <a:off x="1619672" y="193172"/>
              <a:ext cx="5946841" cy="391028"/>
            </a:xfrm>
            <a:custGeom>
              <a:avLst/>
              <a:gdLst>
                <a:gd name="connsiteX0" fmla="*/ 0 w 4301317"/>
                <a:gd name="connsiteY0" fmla="*/ 0 h 391028"/>
                <a:gd name="connsiteX1" fmla="*/ 4301317 w 4301317"/>
                <a:gd name="connsiteY1" fmla="*/ 0 h 391028"/>
                <a:gd name="connsiteX2" fmla="*/ 4301317 w 4301317"/>
                <a:gd name="connsiteY2" fmla="*/ 391028 h 391028"/>
                <a:gd name="connsiteX3" fmla="*/ 0 w 4301317"/>
                <a:gd name="connsiteY3" fmla="*/ 391028 h 391028"/>
                <a:gd name="connsiteX4" fmla="*/ 0 w 4301317"/>
                <a:gd name="connsiteY4" fmla="*/ 0 h 391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317" h="391028">
                  <a:moveTo>
                    <a:pt x="0" y="0"/>
                  </a:moveTo>
                  <a:lnTo>
                    <a:pt x="4301317" y="0"/>
                  </a:lnTo>
                  <a:lnTo>
                    <a:pt x="4301317" y="391028"/>
                  </a:lnTo>
                  <a:lnTo>
                    <a:pt x="0" y="3910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b" anchorCtr="0">
              <a:noAutofit/>
            </a:bodyPr>
            <a:lstStyle/>
            <a:p>
              <a:pPr lvl="0" algn="l" defTabSz="577850">
                <a:lnSpc>
                  <a:spcPct val="90000"/>
                </a:lnSpc>
                <a:spcBef>
                  <a:spcPct val="0"/>
                </a:spcBef>
                <a:spcAft>
                  <a:spcPct val="35000"/>
                </a:spcAft>
              </a:pPr>
              <a:endParaRPr lang="zh-TW" altLang="en-US" sz="1300" kern="1200" dirty="0"/>
            </a:p>
          </p:txBody>
        </p:sp>
        <p:sp>
          <p:nvSpPr>
            <p:cNvPr id="8" name="＞形箭號 7"/>
            <p:cNvSpPr/>
            <p:nvPr/>
          </p:nvSpPr>
          <p:spPr>
            <a:xfrm>
              <a:off x="1619672" y="584201"/>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形箭號 8"/>
            <p:cNvSpPr/>
            <p:nvPr/>
          </p:nvSpPr>
          <p:spPr>
            <a:xfrm>
              <a:off x="2455533" y="584201"/>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形箭號 9"/>
            <p:cNvSpPr/>
            <p:nvPr/>
          </p:nvSpPr>
          <p:spPr>
            <a:xfrm>
              <a:off x="3292056" y="584201"/>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形箭號 10"/>
            <p:cNvSpPr/>
            <p:nvPr/>
          </p:nvSpPr>
          <p:spPr>
            <a:xfrm>
              <a:off x="4127917" y="584201"/>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形箭號 11"/>
            <p:cNvSpPr/>
            <p:nvPr/>
          </p:nvSpPr>
          <p:spPr>
            <a:xfrm>
              <a:off x="4964440" y="584201"/>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形箭號 12"/>
            <p:cNvSpPr/>
            <p:nvPr/>
          </p:nvSpPr>
          <p:spPr>
            <a:xfrm>
              <a:off x="5800301" y="584201"/>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形箭號 13"/>
            <p:cNvSpPr/>
            <p:nvPr/>
          </p:nvSpPr>
          <p:spPr>
            <a:xfrm>
              <a:off x="6636824" y="584201"/>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手繪多邊形 14"/>
            <p:cNvSpPr/>
            <p:nvPr/>
          </p:nvSpPr>
          <p:spPr>
            <a:xfrm>
              <a:off x="1619672" y="663855"/>
              <a:ext cx="6024149" cy="637232"/>
            </a:xfrm>
            <a:custGeom>
              <a:avLst/>
              <a:gdLst>
                <a:gd name="connsiteX0" fmla="*/ 0 w 4357234"/>
                <a:gd name="connsiteY0" fmla="*/ 0 h 637232"/>
                <a:gd name="connsiteX1" fmla="*/ 4357234 w 4357234"/>
                <a:gd name="connsiteY1" fmla="*/ 0 h 637232"/>
                <a:gd name="connsiteX2" fmla="*/ 4357234 w 4357234"/>
                <a:gd name="connsiteY2" fmla="*/ 637232 h 637232"/>
                <a:gd name="connsiteX3" fmla="*/ 0 w 4357234"/>
                <a:gd name="connsiteY3" fmla="*/ 637232 h 637232"/>
                <a:gd name="connsiteX4" fmla="*/ 0 w 4357234"/>
                <a:gd name="connsiteY4" fmla="*/ 0 h 637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234" h="637232">
                  <a:moveTo>
                    <a:pt x="0" y="0"/>
                  </a:moveTo>
                  <a:lnTo>
                    <a:pt x="4357234" y="0"/>
                  </a:lnTo>
                  <a:lnTo>
                    <a:pt x="4357234" y="637232"/>
                  </a:lnTo>
                  <a:lnTo>
                    <a:pt x="0" y="637232"/>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3500" tIns="63500" rIns="63500" bIns="63500" numCol="1" spcCol="1270" anchor="ctr" anchorCtr="0">
              <a:noAutofit/>
            </a:bodyPr>
            <a:lstStyle/>
            <a:p>
              <a:pPr lvl="0" algn="l" defTabSz="1111250">
                <a:lnSpc>
                  <a:spcPct val="90000"/>
                </a:lnSpc>
                <a:spcBef>
                  <a:spcPct val="0"/>
                </a:spcBef>
                <a:spcAft>
                  <a:spcPct val="35000"/>
                </a:spcAft>
              </a:pPr>
              <a:r>
                <a:rPr lang="zh-TW" altLang="en-US" sz="2500" kern="1200" dirty="0" smtClean="0">
                  <a:latin typeface="標楷體" panose="03000509000000000000" pitchFamily="65" charset="-120"/>
                  <a:ea typeface="標楷體" panose="03000509000000000000" pitchFamily="65" charset="-120"/>
                </a:rPr>
                <a:t>認真的工作態度</a:t>
              </a:r>
              <a:endParaRPr lang="zh-TW" altLang="en-US" sz="2500" kern="1200" dirty="0"/>
            </a:p>
          </p:txBody>
        </p:sp>
      </p:grpSp>
      <p:sp>
        <p:nvSpPr>
          <p:cNvPr id="16" name="手繪多邊形 15"/>
          <p:cNvSpPr/>
          <p:nvPr/>
        </p:nvSpPr>
        <p:spPr>
          <a:xfrm>
            <a:off x="1619672" y="1451816"/>
            <a:ext cx="5946841" cy="391028"/>
          </a:xfrm>
          <a:custGeom>
            <a:avLst/>
            <a:gdLst>
              <a:gd name="connsiteX0" fmla="*/ 0 w 4301317"/>
              <a:gd name="connsiteY0" fmla="*/ 0 h 391028"/>
              <a:gd name="connsiteX1" fmla="*/ 4301317 w 4301317"/>
              <a:gd name="connsiteY1" fmla="*/ 0 h 391028"/>
              <a:gd name="connsiteX2" fmla="*/ 4301317 w 4301317"/>
              <a:gd name="connsiteY2" fmla="*/ 391028 h 391028"/>
              <a:gd name="connsiteX3" fmla="*/ 0 w 4301317"/>
              <a:gd name="connsiteY3" fmla="*/ 391028 h 391028"/>
              <a:gd name="connsiteX4" fmla="*/ 0 w 4301317"/>
              <a:gd name="connsiteY4" fmla="*/ 0 h 391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317" h="391028">
                <a:moveTo>
                  <a:pt x="0" y="0"/>
                </a:moveTo>
                <a:lnTo>
                  <a:pt x="4301317" y="0"/>
                </a:lnTo>
                <a:lnTo>
                  <a:pt x="4301317" y="391028"/>
                </a:lnTo>
                <a:lnTo>
                  <a:pt x="0" y="3910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b" anchorCtr="0">
            <a:noAutofit/>
          </a:bodyPr>
          <a:lstStyle/>
          <a:p>
            <a:pPr lvl="0" algn="l" defTabSz="577850">
              <a:lnSpc>
                <a:spcPct val="90000"/>
              </a:lnSpc>
              <a:spcBef>
                <a:spcPct val="0"/>
              </a:spcBef>
              <a:spcAft>
                <a:spcPct val="35000"/>
              </a:spcAft>
            </a:pPr>
            <a:endParaRPr lang="zh-TW" altLang="en-US" sz="1300" kern="1200"/>
          </a:p>
        </p:txBody>
      </p:sp>
      <p:grpSp>
        <p:nvGrpSpPr>
          <p:cNvPr id="3" name="群組 2"/>
          <p:cNvGrpSpPr/>
          <p:nvPr/>
        </p:nvGrpSpPr>
        <p:grpSpPr>
          <a:xfrm>
            <a:off x="1619672" y="1842845"/>
            <a:ext cx="6408712" cy="796540"/>
            <a:chOff x="1619672" y="1842845"/>
            <a:chExt cx="6408712" cy="796540"/>
          </a:xfrm>
        </p:grpSpPr>
        <p:sp>
          <p:nvSpPr>
            <p:cNvPr id="17" name="＞形箭號 16"/>
            <p:cNvSpPr/>
            <p:nvPr/>
          </p:nvSpPr>
          <p:spPr>
            <a:xfrm>
              <a:off x="1619672" y="1842845"/>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形箭號 17"/>
            <p:cNvSpPr/>
            <p:nvPr/>
          </p:nvSpPr>
          <p:spPr>
            <a:xfrm>
              <a:off x="2455533" y="1842845"/>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形箭號 18"/>
            <p:cNvSpPr/>
            <p:nvPr/>
          </p:nvSpPr>
          <p:spPr>
            <a:xfrm>
              <a:off x="3292056" y="1842845"/>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形箭號 19"/>
            <p:cNvSpPr/>
            <p:nvPr/>
          </p:nvSpPr>
          <p:spPr>
            <a:xfrm>
              <a:off x="4127917" y="1842845"/>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形箭號 20"/>
            <p:cNvSpPr/>
            <p:nvPr/>
          </p:nvSpPr>
          <p:spPr>
            <a:xfrm>
              <a:off x="4964440" y="1842845"/>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形箭號 21"/>
            <p:cNvSpPr/>
            <p:nvPr/>
          </p:nvSpPr>
          <p:spPr>
            <a:xfrm>
              <a:off x="5800301" y="1842845"/>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形箭號 22"/>
            <p:cNvSpPr/>
            <p:nvPr/>
          </p:nvSpPr>
          <p:spPr>
            <a:xfrm>
              <a:off x="6636824" y="1842845"/>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手繪多邊形 23"/>
            <p:cNvSpPr/>
            <p:nvPr/>
          </p:nvSpPr>
          <p:spPr>
            <a:xfrm>
              <a:off x="1619672" y="1922499"/>
              <a:ext cx="6024149" cy="637232"/>
            </a:xfrm>
            <a:custGeom>
              <a:avLst/>
              <a:gdLst>
                <a:gd name="connsiteX0" fmla="*/ 0 w 4357234"/>
                <a:gd name="connsiteY0" fmla="*/ 0 h 637232"/>
                <a:gd name="connsiteX1" fmla="*/ 4357234 w 4357234"/>
                <a:gd name="connsiteY1" fmla="*/ 0 h 637232"/>
                <a:gd name="connsiteX2" fmla="*/ 4357234 w 4357234"/>
                <a:gd name="connsiteY2" fmla="*/ 637232 h 637232"/>
                <a:gd name="connsiteX3" fmla="*/ 0 w 4357234"/>
                <a:gd name="connsiteY3" fmla="*/ 637232 h 637232"/>
                <a:gd name="connsiteX4" fmla="*/ 0 w 4357234"/>
                <a:gd name="connsiteY4" fmla="*/ 0 h 637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234" h="637232">
                  <a:moveTo>
                    <a:pt x="0" y="0"/>
                  </a:moveTo>
                  <a:lnTo>
                    <a:pt x="4357234" y="0"/>
                  </a:lnTo>
                  <a:lnTo>
                    <a:pt x="4357234" y="637232"/>
                  </a:lnTo>
                  <a:lnTo>
                    <a:pt x="0" y="637232"/>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3500" tIns="63500" rIns="63500" bIns="63500" numCol="1" spcCol="1270" anchor="ctr" anchorCtr="0">
              <a:noAutofit/>
            </a:bodyPr>
            <a:lstStyle/>
            <a:p>
              <a:pPr lvl="0" algn="l" defTabSz="1111250">
                <a:lnSpc>
                  <a:spcPct val="90000"/>
                </a:lnSpc>
                <a:spcBef>
                  <a:spcPct val="0"/>
                </a:spcBef>
                <a:spcAft>
                  <a:spcPct val="35000"/>
                </a:spcAft>
              </a:pPr>
              <a:r>
                <a:rPr lang="zh-TW" sz="2500" kern="1200" dirty="0" smtClean="0">
                  <a:latin typeface="標楷體" panose="03000509000000000000" pitchFamily="65" charset="-120"/>
                  <a:ea typeface="標楷體" panose="03000509000000000000" pitchFamily="65" charset="-120"/>
                </a:rPr>
                <a:t>重視承諾，</a:t>
              </a:r>
              <a:r>
                <a:rPr lang="zh-TW" altLang="en-US" sz="2500" kern="1200" dirty="0" smtClean="0">
                  <a:latin typeface="標楷體" panose="03000509000000000000" pitchFamily="65" charset="-120"/>
                  <a:ea typeface="標楷體" panose="03000509000000000000" pitchFamily="65" charset="-120"/>
                </a:rPr>
                <a:t>讓別人信任你</a:t>
              </a:r>
              <a:endParaRPr lang="zh-TW" altLang="en-US" sz="2500" kern="1200" dirty="0"/>
            </a:p>
          </p:txBody>
        </p:sp>
      </p:grpSp>
      <p:sp>
        <p:nvSpPr>
          <p:cNvPr id="25" name="手繪多邊形 24"/>
          <p:cNvSpPr/>
          <p:nvPr/>
        </p:nvSpPr>
        <p:spPr>
          <a:xfrm>
            <a:off x="1619672" y="2710460"/>
            <a:ext cx="5946841" cy="391028"/>
          </a:xfrm>
          <a:custGeom>
            <a:avLst/>
            <a:gdLst>
              <a:gd name="connsiteX0" fmla="*/ 0 w 4301317"/>
              <a:gd name="connsiteY0" fmla="*/ 0 h 391028"/>
              <a:gd name="connsiteX1" fmla="*/ 4301317 w 4301317"/>
              <a:gd name="connsiteY1" fmla="*/ 0 h 391028"/>
              <a:gd name="connsiteX2" fmla="*/ 4301317 w 4301317"/>
              <a:gd name="connsiteY2" fmla="*/ 391028 h 391028"/>
              <a:gd name="connsiteX3" fmla="*/ 0 w 4301317"/>
              <a:gd name="connsiteY3" fmla="*/ 391028 h 391028"/>
              <a:gd name="connsiteX4" fmla="*/ 0 w 4301317"/>
              <a:gd name="connsiteY4" fmla="*/ 0 h 391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317" h="391028">
                <a:moveTo>
                  <a:pt x="0" y="0"/>
                </a:moveTo>
                <a:lnTo>
                  <a:pt x="4301317" y="0"/>
                </a:lnTo>
                <a:lnTo>
                  <a:pt x="4301317" y="391028"/>
                </a:lnTo>
                <a:lnTo>
                  <a:pt x="0" y="3910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b" anchorCtr="0">
            <a:noAutofit/>
          </a:bodyPr>
          <a:lstStyle/>
          <a:p>
            <a:pPr lvl="0" algn="l" defTabSz="577850">
              <a:lnSpc>
                <a:spcPct val="90000"/>
              </a:lnSpc>
              <a:spcBef>
                <a:spcPct val="0"/>
              </a:spcBef>
              <a:spcAft>
                <a:spcPct val="35000"/>
              </a:spcAft>
            </a:pPr>
            <a:endParaRPr lang="zh-TW" altLang="en-US" sz="1300" kern="1200" dirty="0"/>
          </a:p>
        </p:txBody>
      </p:sp>
      <p:grpSp>
        <p:nvGrpSpPr>
          <p:cNvPr id="5" name="群組 4"/>
          <p:cNvGrpSpPr/>
          <p:nvPr/>
        </p:nvGrpSpPr>
        <p:grpSpPr>
          <a:xfrm>
            <a:off x="1619672" y="3101489"/>
            <a:ext cx="6408712" cy="796540"/>
            <a:chOff x="1619672" y="3101489"/>
            <a:chExt cx="6408712" cy="796540"/>
          </a:xfrm>
        </p:grpSpPr>
        <p:sp>
          <p:nvSpPr>
            <p:cNvPr id="26" name="＞形箭號 25"/>
            <p:cNvSpPr/>
            <p:nvPr/>
          </p:nvSpPr>
          <p:spPr>
            <a:xfrm>
              <a:off x="1619672" y="3101489"/>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形箭號 26"/>
            <p:cNvSpPr/>
            <p:nvPr/>
          </p:nvSpPr>
          <p:spPr>
            <a:xfrm>
              <a:off x="2455533" y="3101489"/>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形箭號 27"/>
            <p:cNvSpPr/>
            <p:nvPr/>
          </p:nvSpPr>
          <p:spPr>
            <a:xfrm>
              <a:off x="3292056" y="3101489"/>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形箭號 28"/>
            <p:cNvSpPr/>
            <p:nvPr/>
          </p:nvSpPr>
          <p:spPr>
            <a:xfrm>
              <a:off x="4127917" y="3101489"/>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形箭號 29"/>
            <p:cNvSpPr/>
            <p:nvPr/>
          </p:nvSpPr>
          <p:spPr>
            <a:xfrm>
              <a:off x="4964440" y="3101489"/>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形箭號 30"/>
            <p:cNvSpPr/>
            <p:nvPr/>
          </p:nvSpPr>
          <p:spPr>
            <a:xfrm>
              <a:off x="5800301" y="3101489"/>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形箭號 31"/>
            <p:cNvSpPr/>
            <p:nvPr/>
          </p:nvSpPr>
          <p:spPr>
            <a:xfrm>
              <a:off x="6636824" y="3101489"/>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手繪多邊形 32"/>
            <p:cNvSpPr/>
            <p:nvPr/>
          </p:nvSpPr>
          <p:spPr>
            <a:xfrm>
              <a:off x="1619672" y="3181143"/>
              <a:ext cx="6024149" cy="637232"/>
            </a:xfrm>
            <a:custGeom>
              <a:avLst/>
              <a:gdLst>
                <a:gd name="connsiteX0" fmla="*/ 0 w 4357234"/>
                <a:gd name="connsiteY0" fmla="*/ 0 h 637232"/>
                <a:gd name="connsiteX1" fmla="*/ 4357234 w 4357234"/>
                <a:gd name="connsiteY1" fmla="*/ 0 h 637232"/>
                <a:gd name="connsiteX2" fmla="*/ 4357234 w 4357234"/>
                <a:gd name="connsiteY2" fmla="*/ 637232 h 637232"/>
                <a:gd name="connsiteX3" fmla="*/ 0 w 4357234"/>
                <a:gd name="connsiteY3" fmla="*/ 637232 h 637232"/>
                <a:gd name="connsiteX4" fmla="*/ 0 w 4357234"/>
                <a:gd name="connsiteY4" fmla="*/ 0 h 637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234" h="637232">
                  <a:moveTo>
                    <a:pt x="0" y="0"/>
                  </a:moveTo>
                  <a:lnTo>
                    <a:pt x="4357234" y="0"/>
                  </a:lnTo>
                  <a:lnTo>
                    <a:pt x="4357234" y="637232"/>
                  </a:lnTo>
                  <a:lnTo>
                    <a:pt x="0" y="637232"/>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3500" tIns="63500" rIns="63500" bIns="63500" numCol="1" spcCol="1270" anchor="ctr" anchorCtr="0">
              <a:noAutofit/>
            </a:bodyPr>
            <a:lstStyle/>
            <a:p>
              <a:pPr lvl="0" algn="l" defTabSz="1111250">
                <a:lnSpc>
                  <a:spcPct val="90000"/>
                </a:lnSpc>
                <a:spcBef>
                  <a:spcPct val="0"/>
                </a:spcBef>
                <a:spcAft>
                  <a:spcPct val="35000"/>
                </a:spcAft>
              </a:pPr>
              <a:r>
                <a:rPr lang="zh-TW" altLang="en-US" sz="2500" kern="1200" dirty="0" smtClean="0">
                  <a:latin typeface="標楷體" panose="03000509000000000000" pitchFamily="65" charset="-120"/>
                  <a:ea typeface="標楷體" panose="03000509000000000000" pitchFamily="65" charset="-120"/>
                </a:rPr>
                <a:t>建立良好人際關係，培養人脈</a:t>
              </a:r>
              <a:endParaRPr lang="zh-TW" altLang="en-US" sz="2500" kern="1200" dirty="0"/>
            </a:p>
          </p:txBody>
        </p:sp>
      </p:grpSp>
      <p:sp>
        <p:nvSpPr>
          <p:cNvPr id="34" name="手繪多邊形 33"/>
          <p:cNvSpPr/>
          <p:nvPr/>
        </p:nvSpPr>
        <p:spPr>
          <a:xfrm>
            <a:off x="1619672" y="3969104"/>
            <a:ext cx="5946841" cy="391028"/>
          </a:xfrm>
          <a:custGeom>
            <a:avLst/>
            <a:gdLst>
              <a:gd name="connsiteX0" fmla="*/ 0 w 4301317"/>
              <a:gd name="connsiteY0" fmla="*/ 0 h 391028"/>
              <a:gd name="connsiteX1" fmla="*/ 4301317 w 4301317"/>
              <a:gd name="connsiteY1" fmla="*/ 0 h 391028"/>
              <a:gd name="connsiteX2" fmla="*/ 4301317 w 4301317"/>
              <a:gd name="connsiteY2" fmla="*/ 391028 h 391028"/>
              <a:gd name="connsiteX3" fmla="*/ 0 w 4301317"/>
              <a:gd name="connsiteY3" fmla="*/ 391028 h 391028"/>
              <a:gd name="connsiteX4" fmla="*/ 0 w 4301317"/>
              <a:gd name="connsiteY4" fmla="*/ 0 h 391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317" h="391028">
                <a:moveTo>
                  <a:pt x="0" y="0"/>
                </a:moveTo>
                <a:lnTo>
                  <a:pt x="4301317" y="0"/>
                </a:lnTo>
                <a:lnTo>
                  <a:pt x="4301317" y="391028"/>
                </a:lnTo>
                <a:lnTo>
                  <a:pt x="0" y="3910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endParaRPr lang="zh-TW" altLang="en-US" sz="1800" kern="1200" dirty="0"/>
          </a:p>
        </p:txBody>
      </p:sp>
      <p:grpSp>
        <p:nvGrpSpPr>
          <p:cNvPr id="52" name="群組 51"/>
          <p:cNvGrpSpPr/>
          <p:nvPr/>
        </p:nvGrpSpPr>
        <p:grpSpPr>
          <a:xfrm>
            <a:off x="1619672" y="4360133"/>
            <a:ext cx="6408712" cy="796540"/>
            <a:chOff x="1619672" y="4360133"/>
            <a:chExt cx="6408712" cy="796540"/>
          </a:xfrm>
        </p:grpSpPr>
        <p:sp>
          <p:nvSpPr>
            <p:cNvPr id="35" name="＞形箭號 34"/>
            <p:cNvSpPr/>
            <p:nvPr/>
          </p:nvSpPr>
          <p:spPr>
            <a:xfrm>
              <a:off x="1619672" y="4360133"/>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形箭號 35"/>
            <p:cNvSpPr/>
            <p:nvPr/>
          </p:nvSpPr>
          <p:spPr>
            <a:xfrm>
              <a:off x="2455533" y="4360133"/>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形箭號 36"/>
            <p:cNvSpPr/>
            <p:nvPr/>
          </p:nvSpPr>
          <p:spPr>
            <a:xfrm>
              <a:off x="3292056" y="4360133"/>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形箭號 37"/>
            <p:cNvSpPr/>
            <p:nvPr/>
          </p:nvSpPr>
          <p:spPr>
            <a:xfrm>
              <a:off x="4127917" y="4360133"/>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形箭號 38"/>
            <p:cNvSpPr/>
            <p:nvPr/>
          </p:nvSpPr>
          <p:spPr>
            <a:xfrm>
              <a:off x="4964440" y="4360133"/>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形箭號 39"/>
            <p:cNvSpPr/>
            <p:nvPr/>
          </p:nvSpPr>
          <p:spPr>
            <a:xfrm>
              <a:off x="5800301" y="4360133"/>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形箭號 40"/>
            <p:cNvSpPr/>
            <p:nvPr/>
          </p:nvSpPr>
          <p:spPr>
            <a:xfrm>
              <a:off x="6636824" y="4360133"/>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手繪多邊形 41"/>
            <p:cNvSpPr/>
            <p:nvPr/>
          </p:nvSpPr>
          <p:spPr>
            <a:xfrm>
              <a:off x="1619672" y="4439787"/>
              <a:ext cx="6024149" cy="637232"/>
            </a:xfrm>
            <a:custGeom>
              <a:avLst/>
              <a:gdLst>
                <a:gd name="connsiteX0" fmla="*/ 0 w 4357234"/>
                <a:gd name="connsiteY0" fmla="*/ 0 h 637232"/>
                <a:gd name="connsiteX1" fmla="*/ 4357234 w 4357234"/>
                <a:gd name="connsiteY1" fmla="*/ 0 h 637232"/>
                <a:gd name="connsiteX2" fmla="*/ 4357234 w 4357234"/>
                <a:gd name="connsiteY2" fmla="*/ 637232 h 637232"/>
                <a:gd name="connsiteX3" fmla="*/ 0 w 4357234"/>
                <a:gd name="connsiteY3" fmla="*/ 637232 h 637232"/>
                <a:gd name="connsiteX4" fmla="*/ 0 w 4357234"/>
                <a:gd name="connsiteY4" fmla="*/ 0 h 637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234" h="637232">
                  <a:moveTo>
                    <a:pt x="0" y="0"/>
                  </a:moveTo>
                  <a:lnTo>
                    <a:pt x="4357234" y="0"/>
                  </a:lnTo>
                  <a:lnTo>
                    <a:pt x="4357234" y="637232"/>
                  </a:lnTo>
                  <a:lnTo>
                    <a:pt x="0" y="637232"/>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3500" tIns="63500" rIns="63500" bIns="63500" numCol="1" spcCol="1270" anchor="ctr" anchorCtr="0">
              <a:noAutofit/>
            </a:bodyPr>
            <a:lstStyle/>
            <a:p>
              <a:pPr lvl="0" algn="l" defTabSz="1111250">
                <a:lnSpc>
                  <a:spcPct val="90000"/>
                </a:lnSpc>
                <a:spcBef>
                  <a:spcPct val="0"/>
                </a:spcBef>
                <a:spcAft>
                  <a:spcPct val="35000"/>
                </a:spcAft>
              </a:pPr>
              <a:r>
                <a:rPr lang="zh-TW" altLang="en-US" sz="2500" kern="1200" dirty="0" smtClean="0">
                  <a:latin typeface="標楷體" panose="03000509000000000000" pitchFamily="65" charset="-120"/>
                  <a:ea typeface="標楷體" panose="03000509000000000000" pitchFamily="65" charset="-120"/>
                </a:rPr>
                <a:t>面對失敗，不斷學習</a:t>
              </a:r>
              <a:endParaRPr lang="zh-TW" altLang="en-US" sz="2500" kern="1200" dirty="0"/>
            </a:p>
          </p:txBody>
        </p:sp>
      </p:grpSp>
      <p:sp>
        <p:nvSpPr>
          <p:cNvPr id="43" name="手繪多邊形 42"/>
          <p:cNvSpPr/>
          <p:nvPr/>
        </p:nvSpPr>
        <p:spPr>
          <a:xfrm>
            <a:off x="1619672" y="5227748"/>
            <a:ext cx="5946841" cy="391028"/>
          </a:xfrm>
          <a:custGeom>
            <a:avLst/>
            <a:gdLst>
              <a:gd name="connsiteX0" fmla="*/ 0 w 4301317"/>
              <a:gd name="connsiteY0" fmla="*/ 0 h 391028"/>
              <a:gd name="connsiteX1" fmla="*/ 4301317 w 4301317"/>
              <a:gd name="connsiteY1" fmla="*/ 0 h 391028"/>
              <a:gd name="connsiteX2" fmla="*/ 4301317 w 4301317"/>
              <a:gd name="connsiteY2" fmla="*/ 391028 h 391028"/>
              <a:gd name="connsiteX3" fmla="*/ 0 w 4301317"/>
              <a:gd name="connsiteY3" fmla="*/ 391028 h 391028"/>
              <a:gd name="connsiteX4" fmla="*/ 0 w 4301317"/>
              <a:gd name="connsiteY4" fmla="*/ 0 h 391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317" h="391028">
                <a:moveTo>
                  <a:pt x="0" y="0"/>
                </a:moveTo>
                <a:lnTo>
                  <a:pt x="4301317" y="0"/>
                </a:lnTo>
                <a:lnTo>
                  <a:pt x="4301317" y="391028"/>
                </a:lnTo>
                <a:lnTo>
                  <a:pt x="0" y="3910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endParaRPr lang="zh-TW" altLang="en-US" sz="1800" kern="1200" dirty="0"/>
          </a:p>
        </p:txBody>
      </p:sp>
      <p:grpSp>
        <p:nvGrpSpPr>
          <p:cNvPr id="53" name="群組 52"/>
          <p:cNvGrpSpPr/>
          <p:nvPr/>
        </p:nvGrpSpPr>
        <p:grpSpPr>
          <a:xfrm>
            <a:off x="1619672" y="5618777"/>
            <a:ext cx="6408712" cy="796540"/>
            <a:chOff x="1619672" y="5618777"/>
            <a:chExt cx="6408712" cy="796540"/>
          </a:xfrm>
        </p:grpSpPr>
        <p:sp>
          <p:nvSpPr>
            <p:cNvPr id="44" name="＞形箭號 43"/>
            <p:cNvSpPr/>
            <p:nvPr/>
          </p:nvSpPr>
          <p:spPr>
            <a:xfrm>
              <a:off x="1619672" y="5618777"/>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形箭號 44"/>
            <p:cNvSpPr/>
            <p:nvPr/>
          </p:nvSpPr>
          <p:spPr>
            <a:xfrm>
              <a:off x="2455533" y="5618777"/>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形箭號 45"/>
            <p:cNvSpPr/>
            <p:nvPr/>
          </p:nvSpPr>
          <p:spPr>
            <a:xfrm>
              <a:off x="3292056" y="5618777"/>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形箭號 46"/>
            <p:cNvSpPr/>
            <p:nvPr/>
          </p:nvSpPr>
          <p:spPr>
            <a:xfrm>
              <a:off x="4127917" y="5618777"/>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形箭號 47"/>
            <p:cNvSpPr/>
            <p:nvPr/>
          </p:nvSpPr>
          <p:spPr>
            <a:xfrm>
              <a:off x="4964440" y="5618777"/>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形箭號 48"/>
            <p:cNvSpPr/>
            <p:nvPr/>
          </p:nvSpPr>
          <p:spPr>
            <a:xfrm>
              <a:off x="5800301" y="5618777"/>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形箭號 49"/>
            <p:cNvSpPr/>
            <p:nvPr/>
          </p:nvSpPr>
          <p:spPr>
            <a:xfrm>
              <a:off x="6636824" y="5618777"/>
              <a:ext cx="1391560" cy="796540"/>
            </a:xfrm>
            <a:prstGeom prst="chevron">
              <a:avLst>
                <a:gd name="adj" fmla="val 706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手繪多邊形 50"/>
            <p:cNvSpPr/>
            <p:nvPr/>
          </p:nvSpPr>
          <p:spPr>
            <a:xfrm>
              <a:off x="1619672" y="5698431"/>
              <a:ext cx="6024149" cy="637232"/>
            </a:xfrm>
            <a:custGeom>
              <a:avLst/>
              <a:gdLst>
                <a:gd name="connsiteX0" fmla="*/ 0 w 4357234"/>
                <a:gd name="connsiteY0" fmla="*/ 0 h 637232"/>
                <a:gd name="connsiteX1" fmla="*/ 4357234 w 4357234"/>
                <a:gd name="connsiteY1" fmla="*/ 0 h 637232"/>
                <a:gd name="connsiteX2" fmla="*/ 4357234 w 4357234"/>
                <a:gd name="connsiteY2" fmla="*/ 637232 h 637232"/>
                <a:gd name="connsiteX3" fmla="*/ 0 w 4357234"/>
                <a:gd name="connsiteY3" fmla="*/ 637232 h 637232"/>
                <a:gd name="connsiteX4" fmla="*/ 0 w 4357234"/>
                <a:gd name="connsiteY4" fmla="*/ 0 h 637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234" h="637232">
                  <a:moveTo>
                    <a:pt x="0" y="0"/>
                  </a:moveTo>
                  <a:lnTo>
                    <a:pt x="4357234" y="0"/>
                  </a:lnTo>
                  <a:lnTo>
                    <a:pt x="4357234" y="637232"/>
                  </a:lnTo>
                  <a:lnTo>
                    <a:pt x="0" y="637232"/>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3500" tIns="63500" rIns="63500" bIns="63500" numCol="1" spcCol="1270" anchor="ctr" anchorCtr="0">
              <a:noAutofit/>
            </a:bodyPr>
            <a:lstStyle/>
            <a:p>
              <a:pPr lvl="0" algn="l" defTabSz="1111250">
                <a:lnSpc>
                  <a:spcPct val="90000"/>
                </a:lnSpc>
                <a:spcBef>
                  <a:spcPct val="0"/>
                </a:spcBef>
                <a:spcAft>
                  <a:spcPct val="35000"/>
                </a:spcAft>
              </a:pPr>
              <a:r>
                <a:rPr lang="zh-TW" altLang="en-US" sz="2500" kern="1200" dirty="0" smtClean="0">
                  <a:latin typeface="標楷體" panose="03000509000000000000" pitchFamily="65" charset="-120"/>
                  <a:ea typeface="標楷體" panose="03000509000000000000" pitchFamily="65" charset="-120"/>
                </a:rPr>
                <a:t>對自己要有自信</a:t>
              </a:r>
              <a:endParaRPr lang="zh-TW" altLang="en-US" sz="2500" kern="1200" dirty="0">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171614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arn(inVertical)">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arn(inVertical)">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73" name="Rectangle 13"/>
          <p:cNvSpPr>
            <a:spLocks noGrp="1" noChangeArrowheads="1"/>
          </p:cNvSpPr>
          <p:nvPr>
            <p:ph type="ctrTitle"/>
          </p:nvPr>
        </p:nvSpPr>
        <p:spPr/>
        <p:txBody>
          <a:bodyPr/>
          <a:lstStyle/>
          <a:p>
            <a:r>
              <a:rPr lang="zh-TW" altLang="en-US" sz="6000" dirty="0" smtClean="0">
                <a:solidFill>
                  <a:schemeClr val="tx2">
                    <a:lumMod val="40000"/>
                    <a:lumOff val="60000"/>
                  </a:schemeClr>
                </a:solidFill>
                <a:latin typeface="標楷體" panose="03000509000000000000" pitchFamily="65" charset="-120"/>
                <a:ea typeface="標楷體" panose="03000509000000000000" pitchFamily="65" charset="-120"/>
              </a:rPr>
              <a:t>感謝聆聽！</a:t>
            </a:r>
            <a:endParaRPr lang="en-US" altLang="zh-TW" sz="6000" dirty="0">
              <a:solidFill>
                <a:schemeClr val="tx2">
                  <a:lumMod val="40000"/>
                  <a:lumOff val="60000"/>
                </a:schemeClr>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4"/>
          </p:nvPr>
        </p:nvSpPr>
        <p:spPr/>
        <p:txBody>
          <a:bodyPr/>
          <a:lstStyle/>
          <a:p>
            <a:fld id="{5FB614AF-704B-4663-BDAB-C0665D46483A}" type="slidenum">
              <a:rPr lang="en-US" altLang="zh-TW" smtClean="0"/>
              <a:pPr/>
              <a:t>45</a:t>
            </a:fld>
            <a:endParaRPr lang="en-US" altLang="zh-TW"/>
          </a:p>
        </p:txBody>
      </p:sp>
    </p:spTree>
    <p:extLst>
      <p:ext uri="{BB962C8B-B14F-4D97-AF65-F5344CB8AC3E}">
        <p14:creationId xmlns:p14="http://schemas.microsoft.com/office/powerpoint/2010/main" val="247495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8973"/>
                                        </p:tgtEl>
                                        <p:attrNameLst>
                                          <p:attrName>style.visibility</p:attrName>
                                        </p:attrNameLst>
                                      </p:cBhvr>
                                      <p:to>
                                        <p:strVal val="visible"/>
                                      </p:to>
                                    </p:set>
                                    <p:animEffect transition="in" filter="wipe(down)">
                                      <p:cBhvr>
                                        <p:cTn id="7" dur="580">
                                          <p:stCondLst>
                                            <p:cond delay="0"/>
                                          </p:stCondLst>
                                        </p:cTn>
                                        <p:tgtEl>
                                          <p:spTgt spid="168973"/>
                                        </p:tgtEl>
                                      </p:cBhvr>
                                    </p:animEffect>
                                    <p:anim calcmode="lin" valueType="num">
                                      <p:cBhvr>
                                        <p:cTn id="8" dur="1822" tmFilter="0,0; 0.14,0.36; 0.43,0.73; 0.71,0.91; 1.0,1.0">
                                          <p:stCondLst>
                                            <p:cond delay="0"/>
                                          </p:stCondLst>
                                        </p:cTn>
                                        <p:tgtEl>
                                          <p:spTgt spid="16897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897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897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897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8973"/>
                                        </p:tgtEl>
                                        <p:attrNameLst>
                                          <p:attrName>ppt_y</p:attrName>
                                        </p:attrNameLst>
                                      </p:cBhvr>
                                      <p:tavLst>
                                        <p:tav tm="0" fmla="#ppt_y-sin(pi*$)/81">
                                          <p:val>
                                            <p:fltVal val="0"/>
                                          </p:val>
                                        </p:tav>
                                        <p:tav tm="100000">
                                          <p:val>
                                            <p:fltVal val="1"/>
                                          </p:val>
                                        </p:tav>
                                      </p:tavLst>
                                    </p:anim>
                                    <p:animScale>
                                      <p:cBhvr>
                                        <p:cTn id="13" dur="26">
                                          <p:stCondLst>
                                            <p:cond delay="650"/>
                                          </p:stCondLst>
                                        </p:cTn>
                                        <p:tgtEl>
                                          <p:spTgt spid="168973"/>
                                        </p:tgtEl>
                                      </p:cBhvr>
                                      <p:to x="100000" y="60000"/>
                                    </p:animScale>
                                    <p:animScale>
                                      <p:cBhvr>
                                        <p:cTn id="14" dur="166" decel="50000">
                                          <p:stCondLst>
                                            <p:cond delay="676"/>
                                          </p:stCondLst>
                                        </p:cTn>
                                        <p:tgtEl>
                                          <p:spTgt spid="168973"/>
                                        </p:tgtEl>
                                      </p:cBhvr>
                                      <p:to x="100000" y="100000"/>
                                    </p:animScale>
                                    <p:animScale>
                                      <p:cBhvr>
                                        <p:cTn id="15" dur="26">
                                          <p:stCondLst>
                                            <p:cond delay="1312"/>
                                          </p:stCondLst>
                                        </p:cTn>
                                        <p:tgtEl>
                                          <p:spTgt spid="168973"/>
                                        </p:tgtEl>
                                      </p:cBhvr>
                                      <p:to x="100000" y="80000"/>
                                    </p:animScale>
                                    <p:animScale>
                                      <p:cBhvr>
                                        <p:cTn id="16" dur="166" decel="50000">
                                          <p:stCondLst>
                                            <p:cond delay="1338"/>
                                          </p:stCondLst>
                                        </p:cTn>
                                        <p:tgtEl>
                                          <p:spTgt spid="168973"/>
                                        </p:tgtEl>
                                      </p:cBhvr>
                                      <p:to x="100000" y="100000"/>
                                    </p:animScale>
                                    <p:animScale>
                                      <p:cBhvr>
                                        <p:cTn id="17" dur="26">
                                          <p:stCondLst>
                                            <p:cond delay="1642"/>
                                          </p:stCondLst>
                                        </p:cTn>
                                        <p:tgtEl>
                                          <p:spTgt spid="168973"/>
                                        </p:tgtEl>
                                      </p:cBhvr>
                                      <p:to x="100000" y="90000"/>
                                    </p:animScale>
                                    <p:animScale>
                                      <p:cBhvr>
                                        <p:cTn id="18" dur="166" decel="50000">
                                          <p:stCondLst>
                                            <p:cond delay="1668"/>
                                          </p:stCondLst>
                                        </p:cTn>
                                        <p:tgtEl>
                                          <p:spTgt spid="168973"/>
                                        </p:tgtEl>
                                      </p:cBhvr>
                                      <p:to x="100000" y="100000"/>
                                    </p:animScale>
                                    <p:animScale>
                                      <p:cBhvr>
                                        <p:cTn id="19" dur="26">
                                          <p:stCondLst>
                                            <p:cond delay="1808"/>
                                          </p:stCondLst>
                                        </p:cTn>
                                        <p:tgtEl>
                                          <p:spTgt spid="168973"/>
                                        </p:tgtEl>
                                      </p:cBhvr>
                                      <p:to x="100000" y="95000"/>
                                    </p:animScale>
                                    <p:animScale>
                                      <p:cBhvr>
                                        <p:cTn id="20" dur="166" decel="50000">
                                          <p:stCondLst>
                                            <p:cond delay="1834"/>
                                          </p:stCondLst>
                                        </p:cTn>
                                        <p:tgtEl>
                                          <p:spTgt spid="1689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一般金融人員</a:t>
            </a:r>
            <a:endParaRPr lang="zh-TW" altLang="en-US" dirty="0">
              <a:latin typeface="標楷體" panose="03000509000000000000" pitchFamily="65" charset="-120"/>
              <a:ea typeface="標楷體" panose="03000509000000000000" pitchFamily="65"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913736563"/>
              </p:ext>
            </p:extLst>
          </p:nvPr>
        </p:nvGraphicFramePr>
        <p:xfrm>
          <a:off x="457200" y="1143000"/>
          <a:ext cx="8382000" cy="5209272"/>
        </p:xfrm>
        <a:graphic>
          <a:graphicData uri="http://schemas.openxmlformats.org/drawingml/2006/table">
            <a:tbl>
              <a:tblPr firstRow="1" bandRow="1">
                <a:tableStyleId>{5C22544A-7EE6-4342-B048-85BDC9FD1C3A}</a:tableStyleId>
              </a:tblPr>
              <a:tblGrid>
                <a:gridCol w="3250704">
                  <a:extLst>
                    <a:ext uri="{9D8B030D-6E8A-4147-A177-3AD203B41FA5}">
                      <a16:colId xmlns:a16="http://schemas.microsoft.com/office/drawing/2014/main" val="3336314648"/>
                    </a:ext>
                  </a:extLst>
                </a:gridCol>
                <a:gridCol w="5131296">
                  <a:extLst>
                    <a:ext uri="{9D8B030D-6E8A-4147-A177-3AD203B41FA5}">
                      <a16:colId xmlns:a16="http://schemas.microsoft.com/office/drawing/2014/main" val="664796431"/>
                    </a:ext>
                  </a:extLst>
                </a:gridCol>
              </a:tblGrid>
              <a:tr h="557808">
                <a:tc>
                  <a:txBody>
                    <a:bodyPr/>
                    <a:lstStyle/>
                    <a:p>
                      <a:pPr algn="dist"/>
                      <a:r>
                        <a:rPr lang="zh-TW" altLang="en-US" sz="2800" dirty="0" smtClean="0">
                          <a:latin typeface="標楷體" panose="03000509000000000000" pitchFamily="65" charset="-120"/>
                          <a:ea typeface="標楷體" panose="03000509000000000000" pitchFamily="65" charset="-120"/>
                        </a:rPr>
                        <a:t>考試科目 </a:t>
                      </a:r>
                      <a:endParaRPr lang="zh-TW" altLang="en-US" sz="2800" dirty="0">
                        <a:latin typeface="標楷體" panose="03000509000000000000" pitchFamily="65" charset="-120"/>
                        <a:ea typeface="標楷體" panose="03000509000000000000" pitchFamily="65" charset="-120"/>
                      </a:endParaRPr>
                    </a:p>
                  </a:txBody>
                  <a:tcPr>
                    <a:solidFill>
                      <a:srgbClr val="7030A0"/>
                    </a:solidFill>
                  </a:tcPr>
                </a:tc>
                <a:tc>
                  <a:txBody>
                    <a:bodyPr/>
                    <a:lstStyle/>
                    <a:p>
                      <a:pPr algn="dist"/>
                      <a:r>
                        <a:rPr lang="zh-TW" altLang="en-US" sz="2800" dirty="0" smtClean="0">
                          <a:latin typeface="標楷體" panose="03000509000000000000" pitchFamily="65" charset="-120"/>
                          <a:ea typeface="標楷體" panose="03000509000000000000" pitchFamily="65" charset="-120"/>
                        </a:rPr>
                        <a:t>口試得加分條件</a:t>
                      </a:r>
                      <a:endParaRPr lang="zh-TW" altLang="en-US" sz="2800" dirty="0">
                        <a:latin typeface="標楷體" panose="03000509000000000000" pitchFamily="65" charset="-120"/>
                        <a:ea typeface="標楷體" panose="03000509000000000000" pitchFamily="65" charset="-120"/>
                      </a:endParaRPr>
                    </a:p>
                  </a:txBody>
                  <a:tcPr>
                    <a:solidFill>
                      <a:srgbClr val="7030A0"/>
                    </a:solidFill>
                  </a:tcPr>
                </a:tc>
                <a:extLst>
                  <a:ext uri="{0D108BD9-81ED-4DB2-BD59-A6C34878D82A}">
                    <a16:rowId xmlns:a16="http://schemas.microsoft.com/office/drawing/2014/main" val="4152998737"/>
                  </a:ext>
                </a:extLst>
              </a:tr>
              <a:tr h="4651464">
                <a:tc>
                  <a:txBody>
                    <a:bodyPr/>
                    <a:lstStyle/>
                    <a:p>
                      <a:pPr>
                        <a:lnSpc>
                          <a:spcPct val="200000"/>
                        </a:lnSpc>
                      </a:pPr>
                      <a:r>
                        <a:rPr lang="zh-TW" altLang="en-US" dirty="0" smtClean="0">
                          <a:latin typeface="標楷體" panose="03000509000000000000" pitchFamily="65" charset="-120"/>
                          <a:ea typeface="標楷體" panose="03000509000000000000" pitchFamily="65" charset="-120"/>
                        </a:rPr>
                        <a:t>科目一： </a:t>
                      </a:r>
                      <a:r>
                        <a:rPr lang="en-US" altLang="zh-TW" dirty="0" smtClean="0">
                          <a:latin typeface="標楷體" panose="03000509000000000000" pitchFamily="65" charset="-120"/>
                          <a:ea typeface="標楷體" panose="03000509000000000000" pitchFamily="65" charset="-120"/>
                        </a:rPr>
                        <a:t>40%</a:t>
                      </a:r>
                    </a:p>
                    <a:p>
                      <a:pPr>
                        <a:lnSpc>
                          <a:spcPct val="200000"/>
                        </a:lnSpc>
                      </a:pPr>
                      <a:r>
                        <a:rPr lang="zh-TW" altLang="en-US" dirty="0" smtClean="0">
                          <a:latin typeface="標楷體" panose="03000509000000000000" pitchFamily="65" charset="-120"/>
                          <a:ea typeface="標楷體" panose="03000509000000000000" pitchFamily="65" charset="-120"/>
                        </a:rPr>
                        <a:t>國文及英文</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各占本科目</a:t>
                      </a:r>
                      <a:r>
                        <a:rPr lang="en-US" altLang="zh-TW" dirty="0" smtClean="0">
                          <a:latin typeface="標楷體" panose="03000509000000000000" pitchFamily="65" charset="-120"/>
                          <a:ea typeface="標楷體" panose="03000509000000000000" pitchFamily="65" charset="-120"/>
                        </a:rPr>
                        <a:t>50%)</a:t>
                      </a:r>
                    </a:p>
                    <a:p>
                      <a:pPr>
                        <a:lnSpc>
                          <a:spcPct val="200000"/>
                        </a:lnSpc>
                      </a:pPr>
                      <a:r>
                        <a:rPr lang="en-US" altLang="zh-TW" dirty="0" smtClean="0">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選擇題</a:t>
                      </a:r>
                    </a:p>
                    <a:p>
                      <a:pPr>
                        <a:lnSpc>
                          <a:spcPct val="200000"/>
                        </a:lnSpc>
                      </a:pPr>
                      <a:r>
                        <a:rPr lang="en-US" altLang="zh-TW" dirty="0" smtClean="0">
                          <a:latin typeface="標楷體" panose="03000509000000000000" pitchFamily="65" charset="-120"/>
                          <a:ea typeface="標楷體" panose="03000509000000000000" pitchFamily="65" charset="-120"/>
                        </a:rPr>
                        <a:t>2. </a:t>
                      </a:r>
                      <a:r>
                        <a:rPr lang="zh-TW" altLang="en-US" dirty="0" smtClean="0">
                          <a:latin typeface="標楷體" panose="03000509000000000000" pitchFamily="65" charset="-120"/>
                          <a:ea typeface="標楷體" panose="03000509000000000000" pitchFamily="65" charset="-120"/>
                        </a:rPr>
                        <a:t>科目二： </a:t>
                      </a:r>
                      <a:r>
                        <a:rPr lang="en-US" altLang="zh-TW" dirty="0" smtClean="0">
                          <a:latin typeface="標楷體" panose="03000509000000000000" pitchFamily="65" charset="-120"/>
                          <a:ea typeface="標楷體" panose="03000509000000000000" pitchFamily="65" charset="-120"/>
                        </a:rPr>
                        <a:t>60%</a:t>
                      </a:r>
                    </a:p>
                    <a:p>
                      <a:pPr>
                        <a:lnSpc>
                          <a:spcPct val="200000"/>
                        </a:lnSpc>
                      </a:pPr>
                      <a:r>
                        <a:rPr lang="zh-TW" altLang="en-US" dirty="0" smtClean="0">
                          <a:latin typeface="標楷體" panose="03000509000000000000" pitchFamily="65" charset="-120"/>
                          <a:ea typeface="標楷體" panose="03000509000000000000" pitchFamily="65" charset="-120"/>
                        </a:rPr>
                        <a:t>綜合科目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含：會計學概要、票據法概要、貨幣銀行學概要</a:t>
                      </a:r>
                      <a:r>
                        <a:rPr lang="en-US" altLang="zh-TW" dirty="0" smtClean="0">
                          <a:latin typeface="標楷體" panose="03000509000000000000" pitchFamily="65" charset="-120"/>
                          <a:ea typeface="標楷體" panose="03000509000000000000" pitchFamily="65" charset="-120"/>
                        </a:rPr>
                        <a:t>】</a:t>
                      </a:r>
                    </a:p>
                    <a:p>
                      <a:pPr>
                        <a:lnSpc>
                          <a:spcPct val="200000"/>
                        </a:lnSpc>
                      </a:pPr>
                      <a:r>
                        <a:rPr lang="en-US" altLang="zh-TW" dirty="0" smtClean="0">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選擇題</a:t>
                      </a:r>
                      <a:endParaRPr lang="zh-TW" altLang="en-US" dirty="0">
                        <a:solidFill>
                          <a:srgbClr val="FF0000"/>
                        </a:solidFill>
                        <a:latin typeface="標楷體" panose="03000509000000000000" pitchFamily="65" charset="-120"/>
                        <a:ea typeface="標楷體" panose="03000509000000000000" pitchFamily="65" charset="-120"/>
                      </a:endParaRPr>
                    </a:p>
                  </a:txBody>
                  <a:tcPr/>
                </a:tc>
                <a:tc>
                  <a:txBody>
                    <a:bodyPr/>
                    <a:lstStyle/>
                    <a:p>
                      <a:pPr>
                        <a:lnSpc>
                          <a:spcPct val="150000"/>
                        </a:lnSpc>
                      </a:pPr>
                      <a:r>
                        <a:rPr lang="en-US" altLang="zh-TW" dirty="0" smtClean="0">
                          <a:latin typeface="標楷體" panose="03000509000000000000" pitchFamily="65" charset="-120"/>
                          <a:ea typeface="標楷體" panose="03000509000000000000" pitchFamily="65" charset="-120"/>
                        </a:rPr>
                        <a:t>1. </a:t>
                      </a:r>
                      <a:r>
                        <a:rPr lang="zh-TW" altLang="en-US" dirty="0" smtClean="0">
                          <a:latin typeface="標楷體" panose="03000509000000000000" pitchFamily="65" charset="-120"/>
                          <a:ea typeface="標楷體" panose="03000509000000000000" pitchFamily="65" charset="-120"/>
                        </a:rPr>
                        <a:t>已取得相當於全民英檢</a:t>
                      </a:r>
                      <a:r>
                        <a:rPr lang="zh-TW" altLang="en-US" dirty="0" smtClean="0">
                          <a:solidFill>
                            <a:srgbClr val="FF0000"/>
                          </a:solidFill>
                          <a:latin typeface="標楷體" panose="03000509000000000000" pitchFamily="65" charset="-120"/>
                          <a:ea typeface="標楷體" panose="03000509000000000000" pitchFamily="65" charset="-120"/>
                        </a:rPr>
                        <a:t>中級初試</a:t>
                      </a:r>
                      <a:r>
                        <a:rPr lang="zh-TW" altLang="en-US" dirty="0" smtClean="0">
                          <a:latin typeface="標楷體" panose="03000509000000000000" pitchFamily="65" charset="-120"/>
                          <a:ea typeface="標楷體" panose="03000509000000000000" pitchFamily="65" charset="-120"/>
                        </a:rPr>
                        <a:t>以上英語檢定證明。</a:t>
                      </a:r>
                    </a:p>
                    <a:p>
                      <a:pPr>
                        <a:lnSpc>
                          <a:spcPct val="150000"/>
                        </a:lnSpc>
                      </a:pPr>
                      <a:r>
                        <a:rPr lang="en-US" altLang="zh-TW" dirty="0" smtClean="0">
                          <a:latin typeface="標楷體" panose="03000509000000000000" pitchFamily="65" charset="-120"/>
                          <a:ea typeface="標楷體" panose="03000509000000000000" pitchFamily="65" charset="-120"/>
                        </a:rPr>
                        <a:t>2. </a:t>
                      </a:r>
                      <a:r>
                        <a:rPr lang="zh-TW" altLang="en-US" dirty="0" smtClean="0">
                          <a:latin typeface="標楷體" panose="03000509000000000000" pitchFamily="65" charset="-120"/>
                          <a:ea typeface="標楷體" panose="03000509000000000000" pitchFamily="65" charset="-120"/>
                        </a:rPr>
                        <a:t>具備以下任一項測驗合格證明書：</a:t>
                      </a:r>
                      <a:endParaRPr lang="en-US" altLang="zh-TW" dirty="0" smtClean="0">
                        <a:latin typeface="標楷體" panose="03000509000000000000" pitchFamily="65" charset="-120"/>
                        <a:ea typeface="標楷體" panose="03000509000000000000" pitchFamily="65" charset="-120"/>
                      </a:endParaRPr>
                    </a:p>
                    <a:p>
                      <a:pPr>
                        <a:lnSpc>
                          <a:spcPct val="150000"/>
                        </a:lnSpc>
                      </a:pPr>
                      <a:r>
                        <a:rPr lang="en-US" altLang="zh-TW" dirty="0" smtClean="0">
                          <a:latin typeface="標楷體" panose="03000509000000000000" pitchFamily="65" charset="-120"/>
                          <a:ea typeface="標楷體" panose="03000509000000000000" pitchFamily="65" charset="-120"/>
                        </a:rPr>
                        <a:t>(1) </a:t>
                      </a:r>
                      <a:r>
                        <a:rPr lang="zh-TW" altLang="en-US" dirty="0" smtClean="0">
                          <a:latin typeface="標楷體" panose="03000509000000000000" pitchFamily="65" charset="-120"/>
                          <a:ea typeface="標楷體" panose="03000509000000000000" pitchFamily="65" charset="-120"/>
                        </a:rPr>
                        <a:t>「信託業業務人員信託業務專業測驗」</a:t>
                      </a:r>
                    </a:p>
                    <a:p>
                      <a:pPr>
                        <a:lnSpc>
                          <a:spcPct val="150000"/>
                        </a:lnSpc>
                      </a:pPr>
                      <a:r>
                        <a:rPr lang="en-US" altLang="zh-TW" dirty="0" smtClean="0">
                          <a:latin typeface="標楷體" panose="03000509000000000000" pitchFamily="65" charset="-120"/>
                          <a:ea typeface="標楷體" panose="03000509000000000000" pitchFamily="65" charset="-120"/>
                        </a:rPr>
                        <a:t>(2) </a:t>
                      </a:r>
                      <a:r>
                        <a:rPr lang="zh-TW" altLang="en-US" dirty="0" smtClean="0">
                          <a:latin typeface="標楷體" panose="03000509000000000000" pitchFamily="65" charset="-120"/>
                          <a:ea typeface="標楷體" panose="03000509000000000000" pitchFamily="65" charset="-120"/>
                        </a:rPr>
                        <a:t>「投信投顧業務員資格測驗」</a:t>
                      </a:r>
                      <a:endParaRPr lang="en-US" altLang="zh-TW" dirty="0" smtClean="0">
                        <a:latin typeface="標楷體" panose="03000509000000000000" pitchFamily="65" charset="-120"/>
                        <a:ea typeface="標楷體" panose="03000509000000000000" pitchFamily="65" charset="-120"/>
                      </a:endParaRPr>
                    </a:p>
                    <a:p>
                      <a:pPr>
                        <a:lnSpc>
                          <a:spcPct val="150000"/>
                        </a:lnSpc>
                      </a:pPr>
                      <a:r>
                        <a:rPr lang="en-US" altLang="zh-TW" dirty="0" smtClean="0">
                          <a:latin typeface="標楷體" panose="03000509000000000000" pitchFamily="65" charset="-120"/>
                          <a:ea typeface="標楷體" panose="03000509000000000000" pitchFamily="65" charset="-120"/>
                        </a:rPr>
                        <a:t>(3) </a:t>
                      </a:r>
                      <a:r>
                        <a:rPr lang="zh-TW" altLang="en-US" dirty="0" smtClean="0">
                          <a:latin typeface="標楷體" panose="03000509000000000000" pitchFamily="65" charset="-120"/>
                          <a:ea typeface="標楷體" panose="03000509000000000000" pitchFamily="65" charset="-120"/>
                        </a:rPr>
                        <a:t>證券投資分析人員格測驗</a:t>
                      </a:r>
                    </a:p>
                    <a:p>
                      <a:pPr>
                        <a:lnSpc>
                          <a:spcPct val="150000"/>
                        </a:lnSpc>
                      </a:pPr>
                      <a:r>
                        <a:rPr lang="en-US" altLang="zh-TW" dirty="0" smtClean="0">
                          <a:latin typeface="標楷體" panose="03000509000000000000" pitchFamily="65" charset="-120"/>
                          <a:ea typeface="標楷體" panose="03000509000000000000" pitchFamily="65" charset="-120"/>
                        </a:rPr>
                        <a:t>(4) </a:t>
                      </a:r>
                      <a:r>
                        <a:rPr lang="zh-TW" altLang="en-US" dirty="0" smtClean="0">
                          <a:latin typeface="標楷體" panose="03000509000000000000" pitchFamily="65" charset="-120"/>
                          <a:ea typeface="標楷體" panose="03000509000000000000" pitchFamily="65" charset="-120"/>
                        </a:rPr>
                        <a:t>證券商高級業務員資格測驗</a:t>
                      </a:r>
                    </a:p>
                    <a:p>
                      <a:pPr>
                        <a:lnSpc>
                          <a:spcPct val="150000"/>
                        </a:lnSpc>
                      </a:pPr>
                      <a:r>
                        <a:rPr lang="en-US" altLang="zh-TW" dirty="0" smtClean="0">
                          <a:latin typeface="標楷體" panose="03000509000000000000" pitchFamily="65" charset="-120"/>
                          <a:ea typeface="標楷體" panose="03000509000000000000" pitchFamily="65" charset="-120"/>
                        </a:rPr>
                        <a:t>(5) </a:t>
                      </a:r>
                      <a:r>
                        <a:rPr lang="zh-TW" altLang="en-US" dirty="0" smtClean="0">
                          <a:latin typeface="標楷體" panose="03000509000000000000" pitchFamily="65" charset="-120"/>
                          <a:ea typeface="標楷體" panose="03000509000000000000" pitchFamily="65" charset="-120"/>
                        </a:rPr>
                        <a:t>防制洗錢與打擊資恐專業人員測驗</a:t>
                      </a:r>
                    </a:p>
                    <a:p>
                      <a:pPr>
                        <a:lnSpc>
                          <a:spcPct val="150000"/>
                        </a:lnSpc>
                      </a:pPr>
                      <a:r>
                        <a:rPr lang="en-US" altLang="zh-TW" dirty="0" smtClean="0">
                          <a:latin typeface="標楷體" panose="03000509000000000000" pitchFamily="65" charset="-120"/>
                          <a:ea typeface="標楷體" panose="03000509000000000000" pitchFamily="65" charset="-120"/>
                        </a:rPr>
                        <a:t>(6) </a:t>
                      </a:r>
                      <a:r>
                        <a:rPr lang="zh-TW" altLang="en-US" dirty="0" smtClean="0">
                          <a:latin typeface="標楷體" panose="03000509000000000000" pitchFamily="65" charset="-120"/>
                          <a:ea typeface="標楷體" panose="03000509000000000000" pitchFamily="65" charset="-120"/>
                        </a:rPr>
                        <a:t>金融科技力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數位力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知識檢定測驗</a:t>
                      </a:r>
                      <a:endParaRPr lang="en-US" altLang="zh-TW" dirty="0" smtClean="0">
                        <a:latin typeface="標楷體" panose="03000509000000000000" pitchFamily="65" charset="-120"/>
                        <a:ea typeface="標楷體" panose="03000509000000000000" pitchFamily="65" charset="-120"/>
                      </a:endParaRPr>
                    </a:p>
                    <a:p>
                      <a:pPr>
                        <a:lnSpc>
                          <a:spcPct val="150000"/>
                        </a:lnSpc>
                      </a:pPr>
                      <a:r>
                        <a:rPr lang="en-US" altLang="zh-TW" dirty="0" smtClean="0">
                          <a:latin typeface="標楷體" panose="03000509000000000000" pitchFamily="65" charset="-120"/>
                          <a:ea typeface="標楷體" panose="03000509000000000000" pitchFamily="65" charset="-120"/>
                        </a:rPr>
                        <a:t>(7) </a:t>
                      </a:r>
                      <a:r>
                        <a:rPr lang="zh-TW" altLang="en-US" dirty="0" smtClean="0">
                          <a:latin typeface="標楷體" panose="03000509000000000000" pitchFamily="65" charset="-120"/>
                          <a:ea typeface="標楷體" panose="03000509000000000000" pitchFamily="65" charset="-120"/>
                        </a:rPr>
                        <a:t>初階外匯人員專業能力測驗</a:t>
                      </a:r>
                    </a:p>
                    <a:p>
                      <a:pPr>
                        <a:lnSpc>
                          <a:spcPct val="150000"/>
                        </a:lnSpc>
                      </a:pPr>
                      <a:r>
                        <a:rPr lang="en-US" altLang="zh-TW" dirty="0" smtClean="0">
                          <a:latin typeface="標楷體" panose="03000509000000000000" pitchFamily="65" charset="-120"/>
                          <a:ea typeface="標楷體" panose="03000509000000000000" pitchFamily="65" charset="-120"/>
                        </a:rPr>
                        <a:t>(8) </a:t>
                      </a:r>
                      <a:r>
                        <a:rPr lang="zh-TW" altLang="en-US" dirty="0" smtClean="0">
                          <a:latin typeface="標楷體" panose="03000509000000000000" pitchFamily="65" charset="-120"/>
                          <a:ea typeface="標楷體" panose="03000509000000000000" pitchFamily="65" charset="-120"/>
                        </a:rPr>
                        <a:t>金融人員基礎學科測驗</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427309531"/>
                  </a:ext>
                </a:extLst>
              </a:tr>
            </a:tbl>
          </a:graphicData>
        </a:graphic>
      </p:graphicFrame>
      <p:sp>
        <p:nvSpPr>
          <p:cNvPr id="4" name="投影片編號版面配置區 3"/>
          <p:cNvSpPr>
            <a:spLocks noGrp="1"/>
          </p:cNvSpPr>
          <p:nvPr>
            <p:ph type="sldNum" sz="quarter" idx="12"/>
          </p:nvPr>
        </p:nvSpPr>
        <p:spPr/>
        <p:txBody>
          <a:bodyPr/>
          <a:lstStyle/>
          <a:p>
            <a:fld id="{BEC15472-E753-4317-8565-67A29FFE8CF0}" type="slidenum">
              <a:rPr lang="en-US" altLang="zh-TW" smtClean="0"/>
              <a:pPr/>
              <a:t>4</a:t>
            </a:fld>
            <a:endParaRPr lang="en-US" altLang="zh-TW"/>
          </a:p>
        </p:txBody>
      </p:sp>
    </p:spTree>
    <p:extLst>
      <p:ext uri="{BB962C8B-B14F-4D97-AF65-F5344CB8AC3E}">
        <p14:creationId xmlns:p14="http://schemas.microsoft.com/office/powerpoint/2010/main" val="3139046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EC15472-E753-4317-8565-67A29FFE8CF0}" type="slidenum">
              <a:rPr lang="en-US" altLang="zh-TW" smtClean="0"/>
              <a:pPr/>
              <a:t>5</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1305169113"/>
              </p:ext>
            </p:extLst>
          </p:nvPr>
        </p:nvGraphicFramePr>
        <p:xfrm>
          <a:off x="179509" y="849313"/>
          <a:ext cx="8812090" cy="5351186"/>
        </p:xfrm>
        <a:graphic>
          <a:graphicData uri="http://schemas.openxmlformats.org/drawingml/2006/table">
            <a:tbl>
              <a:tblPr firstRow="1" firstCol="1" lastRow="1" lastCol="1" bandRow="1" bandCol="1">
                <a:tableStyleId>{5C22544A-7EE6-4342-B048-85BDC9FD1C3A}</a:tableStyleId>
              </a:tblPr>
              <a:tblGrid>
                <a:gridCol w="1024441">
                  <a:extLst>
                    <a:ext uri="{9D8B030D-6E8A-4147-A177-3AD203B41FA5}">
                      <a16:colId xmlns:a16="http://schemas.microsoft.com/office/drawing/2014/main" val="1459108045"/>
                    </a:ext>
                  </a:extLst>
                </a:gridCol>
                <a:gridCol w="1018431">
                  <a:extLst>
                    <a:ext uri="{9D8B030D-6E8A-4147-A177-3AD203B41FA5}">
                      <a16:colId xmlns:a16="http://schemas.microsoft.com/office/drawing/2014/main" val="2085801853"/>
                    </a:ext>
                  </a:extLst>
                </a:gridCol>
                <a:gridCol w="1148096">
                  <a:extLst>
                    <a:ext uri="{9D8B030D-6E8A-4147-A177-3AD203B41FA5}">
                      <a16:colId xmlns:a16="http://schemas.microsoft.com/office/drawing/2014/main" val="2961101725"/>
                    </a:ext>
                  </a:extLst>
                </a:gridCol>
                <a:gridCol w="1217652">
                  <a:extLst>
                    <a:ext uri="{9D8B030D-6E8A-4147-A177-3AD203B41FA5}">
                      <a16:colId xmlns:a16="http://schemas.microsoft.com/office/drawing/2014/main" val="268776133"/>
                    </a:ext>
                  </a:extLst>
                </a:gridCol>
                <a:gridCol w="853558">
                  <a:extLst>
                    <a:ext uri="{9D8B030D-6E8A-4147-A177-3AD203B41FA5}">
                      <a16:colId xmlns:a16="http://schemas.microsoft.com/office/drawing/2014/main" val="3783134586"/>
                    </a:ext>
                  </a:extLst>
                </a:gridCol>
                <a:gridCol w="850983">
                  <a:extLst>
                    <a:ext uri="{9D8B030D-6E8A-4147-A177-3AD203B41FA5}">
                      <a16:colId xmlns:a16="http://schemas.microsoft.com/office/drawing/2014/main" val="2880076363"/>
                    </a:ext>
                  </a:extLst>
                </a:gridCol>
                <a:gridCol w="984941">
                  <a:extLst>
                    <a:ext uri="{9D8B030D-6E8A-4147-A177-3AD203B41FA5}">
                      <a16:colId xmlns:a16="http://schemas.microsoft.com/office/drawing/2014/main" val="4040252966"/>
                    </a:ext>
                  </a:extLst>
                </a:gridCol>
                <a:gridCol w="856994">
                  <a:extLst>
                    <a:ext uri="{9D8B030D-6E8A-4147-A177-3AD203B41FA5}">
                      <a16:colId xmlns:a16="http://schemas.microsoft.com/office/drawing/2014/main" val="3348078600"/>
                    </a:ext>
                  </a:extLst>
                </a:gridCol>
                <a:gridCol w="856994">
                  <a:extLst>
                    <a:ext uri="{9D8B030D-6E8A-4147-A177-3AD203B41FA5}">
                      <a16:colId xmlns:a16="http://schemas.microsoft.com/office/drawing/2014/main" val="1062896004"/>
                    </a:ext>
                  </a:extLst>
                </a:gridCol>
              </a:tblGrid>
              <a:tr h="1029649">
                <a:tc rowSpan="2">
                  <a:txBody>
                    <a:bodyPr/>
                    <a:lstStyle/>
                    <a:p>
                      <a:pPr>
                        <a:spcBef>
                          <a:spcPts val="55"/>
                        </a:spcBef>
                        <a:spcAft>
                          <a:spcPts val="0"/>
                        </a:spcAft>
                      </a:pPr>
                      <a:r>
                        <a:rPr lang="en-US" sz="1200" dirty="0">
                          <a:effectLst/>
                          <a:latin typeface="標楷體" panose="03000509000000000000" pitchFamily="65" charset="-120"/>
                          <a:ea typeface="標楷體" panose="03000509000000000000" pitchFamily="65" charset="-120"/>
                        </a:rPr>
                        <a:t> </a:t>
                      </a:r>
                      <a:endParaRPr lang="zh-TW" sz="1200" dirty="0">
                        <a:effectLst/>
                        <a:latin typeface="標楷體" panose="03000509000000000000" pitchFamily="65" charset="-120"/>
                        <a:ea typeface="標楷體" panose="03000509000000000000" pitchFamily="65" charset="-120"/>
                      </a:endParaRPr>
                    </a:p>
                    <a:p>
                      <a:pPr marL="93345">
                        <a:lnSpc>
                          <a:spcPts val="1415"/>
                        </a:lnSpc>
                        <a:spcAft>
                          <a:spcPts val="0"/>
                        </a:spcAft>
                      </a:pPr>
                      <a:r>
                        <a:rPr lang="en-US" sz="1400" dirty="0" err="1">
                          <a:effectLst/>
                          <a:latin typeface="標楷體" panose="03000509000000000000" pitchFamily="65" charset="-120"/>
                          <a:ea typeface="標楷體" panose="03000509000000000000" pitchFamily="65" charset="-120"/>
                        </a:rPr>
                        <a:t>全民英檢</a:t>
                      </a:r>
                      <a:endParaRPr lang="zh-TW" sz="1400" dirty="0">
                        <a:effectLst/>
                        <a:latin typeface="標楷體" panose="03000509000000000000" pitchFamily="65" charset="-120"/>
                        <a:ea typeface="標楷體" panose="03000509000000000000" pitchFamily="65" charset="-120"/>
                      </a:endParaRPr>
                    </a:p>
                    <a:p>
                      <a:pPr marL="136525">
                        <a:lnSpc>
                          <a:spcPts val="1240"/>
                        </a:lnSpc>
                        <a:spcAft>
                          <a:spcPts val="0"/>
                        </a:spcAft>
                      </a:pPr>
                      <a:r>
                        <a:rPr lang="en-US" sz="1400" spc="-5" dirty="0">
                          <a:effectLst/>
                          <a:latin typeface="標楷體" panose="03000509000000000000" pitchFamily="65" charset="-120"/>
                          <a:ea typeface="標楷體" panose="03000509000000000000" pitchFamily="65" charset="-120"/>
                        </a:rPr>
                        <a:t>(</a:t>
                      </a:r>
                      <a:r>
                        <a:rPr lang="en-US" sz="1400" spc="-5" dirty="0" err="1">
                          <a:effectLst/>
                          <a:latin typeface="標楷體" panose="03000509000000000000" pitchFamily="65" charset="-120"/>
                          <a:ea typeface="標楷體" panose="03000509000000000000" pitchFamily="65" charset="-120"/>
                        </a:rPr>
                        <a:t>GEPT</a:t>
                      </a:r>
                      <a:r>
                        <a:rPr lang="en-US" sz="1400" spc="-5" dirty="0">
                          <a:effectLst/>
                          <a:latin typeface="標楷體" panose="03000509000000000000" pitchFamily="65" charset="-120"/>
                          <a:ea typeface="標楷體" panose="03000509000000000000" pitchFamily="65" charset="-120"/>
                        </a:rPr>
                        <a:t>)</a:t>
                      </a:r>
                      <a:endParaRPr lang="zh-TW" sz="14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solidFill>
                      <a:srgbClr val="00B050"/>
                    </a:solidFill>
                  </a:tcPr>
                </a:tc>
                <a:tc>
                  <a:txBody>
                    <a:bodyPr/>
                    <a:lstStyle/>
                    <a:p>
                      <a:pPr marL="83185" marR="20955" indent="-62865">
                        <a:lnSpc>
                          <a:spcPts val="1200"/>
                        </a:lnSpc>
                        <a:spcBef>
                          <a:spcPts val="605"/>
                        </a:spcBef>
                        <a:spcAft>
                          <a:spcPts val="0"/>
                        </a:spcAft>
                      </a:pPr>
                      <a:r>
                        <a:rPr lang="zh-TW" sz="1200" spc="-5" dirty="0">
                          <a:effectLst/>
                          <a:latin typeface="標楷體" panose="03000509000000000000" pitchFamily="65" charset="-120"/>
                          <a:ea typeface="標楷體" panose="03000509000000000000" pitchFamily="65" charset="-120"/>
                        </a:rPr>
                        <a:t>外語能力測</a:t>
                      </a:r>
                      <a:r>
                        <a:rPr lang="zh-TW" sz="1200" spc="110" dirty="0">
                          <a:effectLst/>
                          <a:latin typeface="標楷體" panose="03000509000000000000" pitchFamily="65" charset="-120"/>
                          <a:ea typeface="標楷體" panose="03000509000000000000" pitchFamily="65" charset="-120"/>
                        </a:rPr>
                        <a:t> </a:t>
                      </a:r>
                      <a:r>
                        <a:rPr lang="zh-TW" sz="1200" spc="-5" dirty="0">
                          <a:effectLst/>
                          <a:latin typeface="標楷體" panose="03000509000000000000" pitchFamily="65" charset="-120"/>
                          <a:ea typeface="標楷體" panose="03000509000000000000" pitchFamily="65" charset="-120"/>
                        </a:rPr>
                        <a:t>驗</a:t>
                      </a:r>
                      <a:r>
                        <a:rPr lang="en-US" sz="1200" spc="-5" dirty="0">
                          <a:effectLst/>
                          <a:latin typeface="標楷體" panose="03000509000000000000" pitchFamily="65" charset="-120"/>
                          <a:ea typeface="標楷體" panose="03000509000000000000" pitchFamily="65" charset="-120"/>
                        </a:rPr>
                        <a:t>(</a:t>
                      </a:r>
                      <a:r>
                        <a:rPr lang="en-US" sz="1200" spc="-5" dirty="0" err="1">
                          <a:effectLst/>
                          <a:latin typeface="標楷體" panose="03000509000000000000" pitchFamily="65" charset="-120"/>
                          <a:ea typeface="標楷體" panose="03000509000000000000" pitchFamily="65" charset="-120"/>
                        </a:rPr>
                        <a:t>FLPT</a:t>
                      </a:r>
                      <a:r>
                        <a:rPr lang="en-US" sz="1200" spc="-5" dirty="0">
                          <a:effectLst/>
                          <a:latin typeface="標楷體" panose="03000509000000000000" pitchFamily="65" charset="-120"/>
                          <a:ea typeface="標楷體" panose="03000509000000000000" pitchFamily="65" charset="-120"/>
                        </a:rPr>
                        <a:t>)</a:t>
                      </a:r>
                      <a:endParaRPr lang="zh-TW" sz="12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solidFill>
                      <a:srgbClr val="00B050"/>
                    </a:solidFill>
                  </a:tcPr>
                </a:tc>
                <a:tc rowSpan="2">
                  <a:txBody>
                    <a:bodyPr/>
                    <a:lstStyle/>
                    <a:p>
                      <a:pPr>
                        <a:spcBef>
                          <a:spcPts val="30"/>
                        </a:spcBef>
                        <a:spcAft>
                          <a:spcPts val="0"/>
                        </a:spcAft>
                      </a:pPr>
                      <a:r>
                        <a:rPr lang="en-US" sz="1200" dirty="0">
                          <a:effectLst/>
                          <a:latin typeface="標楷體" panose="03000509000000000000" pitchFamily="65" charset="-120"/>
                          <a:ea typeface="標楷體" panose="03000509000000000000" pitchFamily="65" charset="-120"/>
                        </a:rPr>
                        <a:t> </a:t>
                      </a:r>
                      <a:endParaRPr lang="zh-TW" sz="1200" dirty="0">
                        <a:effectLst/>
                        <a:latin typeface="標楷體" panose="03000509000000000000" pitchFamily="65" charset="-120"/>
                        <a:ea typeface="標楷體" panose="03000509000000000000" pitchFamily="65" charset="-120"/>
                      </a:endParaRPr>
                    </a:p>
                    <a:p>
                      <a:pPr marL="69215" marR="68580" algn="ctr">
                        <a:lnSpc>
                          <a:spcPts val="1200"/>
                        </a:lnSpc>
                        <a:spcAft>
                          <a:spcPts val="0"/>
                        </a:spcAft>
                      </a:pPr>
                      <a:r>
                        <a:rPr lang="zh-TW" sz="1400" spc="-5" dirty="0">
                          <a:effectLst/>
                          <a:latin typeface="標楷體" panose="03000509000000000000" pitchFamily="65" charset="-120"/>
                          <a:ea typeface="標楷體" panose="03000509000000000000" pitchFamily="65" charset="-120"/>
                        </a:rPr>
                        <a:t>劍橋大學國</a:t>
                      </a:r>
                      <a:r>
                        <a:rPr lang="zh-TW" sz="1400" spc="110" dirty="0">
                          <a:effectLst/>
                          <a:latin typeface="標楷體" panose="03000509000000000000" pitchFamily="65" charset="-120"/>
                          <a:ea typeface="標楷體" panose="03000509000000000000" pitchFamily="65" charset="-120"/>
                        </a:rPr>
                        <a:t> </a:t>
                      </a:r>
                      <a:r>
                        <a:rPr lang="zh-TW" sz="1400" spc="-5" dirty="0">
                          <a:effectLst/>
                          <a:latin typeface="標楷體" panose="03000509000000000000" pitchFamily="65" charset="-120"/>
                          <a:ea typeface="標楷體" panose="03000509000000000000" pitchFamily="65" charset="-120"/>
                        </a:rPr>
                        <a:t>際商務英語</a:t>
                      </a:r>
                      <a:r>
                        <a:rPr lang="zh-TW" sz="1400" spc="110" dirty="0">
                          <a:effectLst/>
                          <a:latin typeface="標楷體" panose="03000509000000000000" pitchFamily="65" charset="-120"/>
                          <a:ea typeface="標楷體" panose="03000509000000000000" pitchFamily="65" charset="-120"/>
                        </a:rPr>
                        <a:t> </a:t>
                      </a:r>
                      <a:r>
                        <a:rPr lang="zh-TW" sz="1400" dirty="0">
                          <a:effectLst/>
                          <a:latin typeface="標楷體" panose="03000509000000000000" pitchFamily="65" charset="-120"/>
                          <a:ea typeface="標楷體" panose="03000509000000000000" pitchFamily="65" charset="-120"/>
                        </a:rPr>
                        <a:t>能力測驗 </a:t>
                      </a:r>
                      <a:r>
                        <a:rPr lang="en-US" sz="1400" spc="-5" dirty="0">
                          <a:effectLst/>
                          <a:latin typeface="標楷體" panose="03000509000000000000" pitchFamily="65" charset="-120"/>
                          <a:ea typeface="標楷體" panose="03000509000000000000" pitchFamily="65" charset="-120"/>
                        </a:rPr>
                        <a:t>(</a:t>
                      </a:r>
                      <a:r>
                        <a:rPr lang="en-US" sz="1400" spc="-5" dirty="0" err="1">
                          <a:effectLst/>
                          <a:latin typeface="標楷體" panose="03000509000000000000" pitchFamily="65" charset="-120"/>
                          <a:ea typeface="標楷體" panose="03000509000000000000" pitchFamily="65" charset="-120"/>
                        </a:rPr>
                        <a:t>BULATS</a:t>
                      </a:r>
                      <a:r>
                        <a:rPr lang="en-US" sz="1400" spc="-5" dirty="0">
                          <a:effectLst/>
                          <a:latin typeface="標楷體" panose="03000509000000000000" pitchFamily="65" charset="-120"/>
                          <a:ea typeface="標楷體" panose="03000509000000000000" pitchFamily="65" charset="-120"/>
                        </a:rPr>
                        <a:t>)</a:t>
                      </a:r>
                      <a:endParaRPr lang="zh-TW" sz="14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solidFill>
                      <a:srgbClr val="00B050"/>
                    </a:solidFill>
                  </a:tcPr>
                </a:tc>
                <a:tc rowSpan="2">
                  <a:txBody>
                    <a:bodyPr/>
                    <a:lstStyle/>
                    <a:p>
                      <a:pPr marL="24765" marR="23495" algn="ctr">
                        <a:lnSpc>
                          <a:spcPts val="1200"/>
                        </a:lnSpc>
                        <a:spcBef>
                          <a:spcPts val="5"/>
                        </a:spcBef>
                        <a:spcAft>
                          <a:spcPts val="0"/>
                        </a:spcAft>
                      </a:pPr>
                      <a:r>
                        <a:rPr lang="en-US" sz="1400" spc="-5" dirty="0" err="1">
                          <a:effectLst/>
                          <a:latin typeface="標楷體" panose="03000509000000000000" pitchFamily="65" charset="-120"/>
                          <a:ea typeface="標楷體" panose="03000509000000000000" pitchFamily="65" charset="-120"/>
                        </a:rPr>
                        <a:t>領思職場英檢</a:t>
                      </a:r>
                      <a:r>
                        <a:rPr lang="en-US" sz="1400" spc="115" dirty="0">
                          <a:effectLst/>
                          <a:latin typeface="標楷體" panose="03000509000000000000" pitchFamily="65" charset="-120"/>
                          <a:ea typeface="標楷體" panose="03000509000000000000" pitchFamily="65" charset="-120"/>
                        </a:rPr>
                        <a:t> </a:t>
                      </a:r>
                      <a:r>
                        <a:rPr lang="en-US" sz="1400" spc="-5" dirty="0" err="1">
                          <a:effectLst/>
                          <a:latin typeface="標楷體" panose="03000509000000000000" pitchFamily="65" charset="-120"/>
                          <a:ea typeface="標楷體" panose="03000509000000000000" pitchFamily="65" charset="-120"/>
                        </a:rPr>
                        <a:t>Linguaskill</a:t>
                      </a:r>
                      <a:r>
                        <a:rPr lang="en-US" sz="1400" spc="125" dirty="0">
                          <a:effectLst/>
                          <a:latin typeface="標楷體" panose="03000509000000000000" pitchFamily="65" charset="-120"/>
                          <a:ea typeface="標楷體" panose="03000509000000000000" pitchFamily="65" charset="-120"/>
                        </a:rPr>
                        <a:t> </a:t>
                      </a:r>
                      <a:r>
                        <a:rPr lang="en-US" sz="1400" spc="-5" dirty="0">
                          <a:effectLst/>
                          <a:latin typeface="標楷體" panose="03000509000000000000" pitchFamily="65" charset="-120"/>
                          <a:ea typeface="標楷體" panose="03000509000000000000" pitchFamily="65" charset="-120"/>
                        </a:rPr>
                        <a:t>Business、</a:t>
                      </a:r>
                      <a:r>
                        <a:rPr lang="en-US" sz="1400" spc="120" dirty="0">
                          <a:effectLst/>
                          <a:latin typeface="標楷體" panose="03000509000000000000" pitchFamily="65" charset="-120"/>
                          <a:ea typeface="標楷體" panose="03000509000000000000" pitchFamily="65" charset="-120"/>
                        </a:rPr>
                        <a:t> </a:t>
                      </a:r>
                      <a:r>
                        <a:rPr lang="en-US" sz="1400" spc="-5" dirty="0" err="1">
                          <a:effectLst/>
                          <a:latin typeface="標楷體" panose="03000509000000000000" pitchFamily="65" charset="-120"/>
                          <a:ea typeface="標楷體" panose="03000509000000000000" pitchFamily="65" charset="-120"/>
                        </a:rPr>
                        <a:t>領思實用英檢</a:t>
                      </a:r>
                      <a:r>
                        <a:rPr lang="en-US" sz="1400" spc="115" dirty="0">
                          <a:effectLst/>
                          <a:latin typeface="標楷體" panose="03000509000000000000" pitchFamily="65" charset="-120"/>
                          <a:ea typeface="標楷體" panose="03000509000000000000" pitchFamily="65" charset="-120"/>
                        </a:rPr>
                        <a:t> </a:t>
                      </a:r>
                      <a:r>
                        <a:rPr lang="en-US" sz="1400" spc="-5" dirty="0" err="1">
                          <a:effectLst/>
                          <a:latin typeface="標楷體" panose="03000509000000000000" pitchFamily="65" charset="-120"/>
                          <a:ea typeface="標楷體" panose="03000509000000000000" pitchFamily="65" charset="-120"/>
                        </a:rPr>
                        <a:t>Linguaskill</a:t>
                      </a:r>
                      <a:r>
                        <a:rPr lang="en-US" sz="1400" spc="125" dirty="0">
                          <a:effectLst/>
                          <a:latin typeface="標楷體" panose="03000509000000000000" pitchFamily="65" charset="-120"/>
                          <a:ea typeface="標楷體" panose="03000509000000000000" pitchFamily="65" charset="-120"/>
                        </a:rPr>
                        <a:t> </a:t>
                      </a:r>
                      <a:r>
                        <a:rPr lang="en-US" sz="1400" spc="-5" dirty="0">
                          <a:effectLst/>
                          <a:latin typeface="標楷體" panose="03000509000000000000" pitchFamily="65" charset="-120"/>
                          <a:ea typeface="標楷體" panose="03000509000000000000" pitchFamily="65" charset="-120"/>
                        </a:rPr>
                        <a:t>General</a:t>
                      </a:r>
                      <a:endParaRPr lang="zh-TW" sz="14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solidFill>
                      <a:srgbClr val="00B050"/>
                    </a:solidFill>
                  </a:tcPr>
                </a:tc>
                <a:tc rowSpan="2">
                  <a:txBody>
                    <a:bodyPr/>
                    <a:lstStyle/>
                    <a:p>
                      <a:pPr>
                        <a:spcBef>
                          <a:spcPts val="40"/>
                        </a:spcBef>
                        <a:spcAft>
                          <a:spcPts val="0"/>
                        </a:spcAft>
                      </a:pPr>
                      <a:r>
                        <a:rPr lang="en-US" sz="1200" dirty="0">
                          <a:effectLst/>
                          <a:latin typeface="標楷體" panose="03000509000000000000" pitchFamily="65" charset="-120"/>
                          <a:ea typeface="標楷體" panose="03000509000000000000" pitchFamily="65" charset="-120"/>
                        </a:rPr>
                        <a:t> </a:t>
                      </a:r>
                      <a:endParaRPr lang="zh-TW" sz="1200" dirty="0">
                        <a:effectLst/>
                        <a:latin typeface="標楷體" panose="03000509000000000000" pitchFamily="65" charset="-120"/>
                        <a:ea typeface="標楷體" panose="03000509000000000000" pitchFamily="65" charset="-120"/>
                      </a:endParaRPr>
                    </a:p>
                    <a:p>
                      <a:pPr marL="12700" marR="1905" indent="-1270" algn="ctr">
                        <a:lnSpc>
                          <a:spcPts val="1200"/>
                        </a:lnSpc>
                        <a:spcAft>
                          <a:spcPts val="0"/>
                        </a:spcAft>
                      </a:pPr>
                      <a:r>
                        <a:rPr lang="en-US" sz="1200" spc="-80" dirty="0" err="1">
                          <a:effectLst/>
                          <a:latin typeface="標楷體" panose="03000509000000000000" pitchFamily="65" charset="-120"/>
                          <a:ea typeface="標楷體" panose="03000509000000000000" pitchFamily="65" charset="-120"/>
                        </a:rPr>
                        <a:t>全民網路</a:t>
                      </a:r>
                      <a:r>
                        <a:rPr lang="en-US" sz="1200" spc="100" dirty="0">
                          <a:effectLst/>
                          <a:latin typeface="標楷體" panose="03000509000000000000" pitchFamily="65" charset="-120"/>
                          <a:ea typeface="標楷體" panose="03000509000000000000" pitchFamily="65" charset="-120"/>
                        </a:rPr>
                        <a:t> </a:t>
                      </a:r>
                      <a:r>
                        <a:rPr lang="en-US" sz="1200" spc="-100" dirty="0" err="1">
                          <a:effectLst/>
                          <a:latin typeface="標楷體" panose="03000509000000000000" pitchFamily="65" charset="-120"/>
                          <a:ea typeface="標楷體" panose="03000509000000000000" pitchFamily="65" charset="-120"/>
                        </a:rPr>
                        <a:t>英檢</a:t>
                      </a:r>
                      <a:r>
                        <a:rPr lang="en-US" sz="1200" spc="-100" dirty="0">
                          <a:effectLst/>
                          <a:latin typeface="標楷體" panose="03000509000000000000" pitchFamily="65" charset="-120"/>
                          <a:ea typeface="標楷體" panose="03000509000000000000" pitchFamily="65" charset="-120"/>
                        </a:rPr>
                        <a:t> </a:t>
                      </a:r>
                      <a:r>
                        <a:rPr lang="en-US" sz="1200" spc="-90" dirty="0">
                          <a:effectLst/>
                          <a:latin typeface="標楷體" panose="03000509000000000000" pitchFamily="65" charset="-120"/>
                          <a:ea typeface="標楷體" panose="03000509000000000000" pitchFamily="65" charset="-120"/>
                        </a:rPr>
                        <a:t>(</a:t>
                      </a:r>
                      <a:r>
                        <a:rPr lang="en-US" sz="1200" spc="-90" dirty="0" err="1">
                          <a:effectLst/>
                          <a:latin typeface="標楷體" panose="03000509000000000000" pitchFamily="65" charset="-120"/>
                          <a:ea typeface="標楷體" panose="03000509000000000000" pitchFamily="65" charset="-120"/>
                        </a:rPr>
                        <a:t>NETPAW</a:t>
                      </a:r>
                      <a:r>
                        <a:rPr lang="en-US" sz="1200" spc="-90" dirty="0">
                          <a:effectLst/>
                          <a:latin typeface="標楷體" panose="03000509000000000000" pitchFamily="65" charset="-120"/>
                          <a:ea typeface="標楷體" panose="03000509000000000000" pitchFamily="65" charset="-120"/>
                        </a:rPr>
                        <a:t>)</a:t>
                      </a:r>
                      <a:endParaRPr lang="zh-TW" sz="12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solidFill>
                      <a:srgbClr val="00B050"/>
                    </a:solidFill>
                  </a:tcPr>
                </a:tc>
                <a:tc rowSpan="2">
                  <a:txBody>
                    <a:bodyPr/>
                    <a:lstStyle/>
                    <a:p>
                      <a:pPr>
                        <a:spcBef>
                          <a:spcPts val="55"/>
                        </a:spcBef>
                        <a:spcAft>
                          <a:spcPts val="0"/>
                        </a:spcAft>
                      </a:pPr>
                      <a:r>
                        <a:rPr lang="en-US" sz="1200" dirty="0">
                          <a:effectLst/>
                          <a:latin typeface="標楷體" panose="03000509000000000000" pitchFamily="65" charset="-120"/>
                          <a:ea typeface="標楷體" panose="03000509000000000000" pitchFamily="65" charset="-120"/>
                        </a:rPr>
                        <a:t> </a:t>
                      </a:r>
                      <a:endParaRPr lang="zh-TW" sz="1200" dirty="0">
                        <a:effectLst/>
                        <a:latin typeface="標楷體" panose="03000509000000000000" pitchFamily="65" charset="-120"/>
                        <a:ea typeface="標楷體" panose="03000509000000000000" pitchFamily="65" charset="-120"/>
                      </a:endParaRPr>
                    </a:p>
                    <a:p>
                      <a:pPr algn="ctr">
                        <a:lnSpc>
                          <a:spcPts val="1415"/>
                        </a:lnSpc>
                        <a:spcAft>
                          <a:spcPts val="0"/>
                        </a:spcAft>
                      </a:pPr>
                      <a:r>
                        <a:rPr lang="en-US" sz="1200" spc="-100" dirty="0" err="1">
                          <a:effectLst/>
                          <a:latin typeface="標楷體" panose="03000509000000000000" pitchFamily="65" charset="-120"/>
                          <a:ea typeface="標楷體" panose="03000509000000000000" pitchFamily="65" charset="-120"/>
                        </a:rPr>
                        <a:t>多益</a:t>
                      </a:r>
                      <a:endParaRPr lang="zh-TW" sz="1200" dirty="0">
                        <a:effectLst/>
                        <a:latin typeface="標楷體" panose="03000509000000000000" pitchFamily="65" charset="-120"/>
                        <a:ea typeface="標楷體" panose="03000509000000000000" pitchFamily="65" charset="-120"/>
                      </a:endParaRPr>
                    </a:p>
                    <a:p>
                      <a:pPr marL="5080" algn="ctr">
                        <a:lnSpc>
                          <a:spcPts val="1240"/>
                        </a:lnSpc>
                        <a:spcAft>
                          <a:spcPts val="0"/>
                        </a:spcAft>
                      </a:pPr>
                      <a:r>
                        <a:rPr lang="en-US" sz="1200" spc="-50" dirty="0">
                          <a:effectLst/>
                          <a:latin typeface="標楷體" panose="03000509000000000000" pitchFamily="65" charset="-120"/>
                          <a:ea typeface="標楷體" panose="03000509000000000000" pitchFamily="65" charset="-120"/>
                        </a:rPr>
                        <a:t>(</a:t>
                      </a:r>
                      <a:r>
                        <a:rPr lang="en-US" sz="1200" spc="-50" dirty="0" err="1">
                          <a:effectLst/>
                          <a:latin typeface="標楷體" panose="03000509000000000000" pitchFamily="65" charset="-120"/>
                          <a:ea typeface="標楷體" panose="03000509000000000000" pitchFamily="65" charset="-120"/>
                        </a:rPr>
                        <a:t>TOEIC</a:t>
                      </a:r>
                      <a:r>
                        <a:rPr lang="en-US" sz="1200" spc="-50" dirty="0">
                          <a:effectLst/>
                          <a:latin typeface="標楷體" panose="03000509000000000000" pitchFamily="65" charset="-120"/>
                          <a:ea typeface="標楷體" panose="03000509000000000000" pitchFamily="65" charset="-120"/>
                        </a:rPr>
                        <a:t>)</a:t>
                      </a:r>
                      <a:endParaRPr lang="zh-TW" sz="12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solidFill>
                      <a:srgbClr val="00B050"/>
                    </a:solidFill>
                  </a:tcPr>
                </a:tc>
                <a:tc rowSpan="2">
                  <a:txBody>
                    <a:bodyPr/>
                    <a:lstStyle/>
                    <a:p>
                      <a:pPr>
                        <a:spcBef>
                          <a:spcPts val="55"/>
                        </a:spcBef>
                        <a:spcAft>
                          <a:spcPts val="0"/>
                        </a:spcAft>
                      </a:pPr>
                      <a:r>
                        <a:rPr lang="en-US" sz="1200" dirty="0">
                          <a:effectLst/>
                          <a:latin typeface="標楷體" panose="03000509000000000000" pitchFamily="65" charset="-120"/>
                          <a:ea typeface="標楷體" panose="03000509000000000000" pitchFamily="65" charset="-120"/>
                        </a:rPr>
                        <a:t> </a:t>
                      </a:r>
                      <a:endParaRPr lang="zh-TW" sz="1200" dirty="0">
                        <a:effectLst/>
                        <a:latin typeface="標楷體" panose="03000509000000000000" pitchFamily="65" charset="-120"/>
                        <a:ea typeface="標楷體" panose="03000509000000000000" pitchFamily="65" charset="-120"/>
                      </a:endParaRPr>
                    </a:p>
                    <a:p>
                      <a:pPr algn="ctr">
                        <a:lnSpc>
                          <a:spcPts val="1325"/>
                        </a:lnSpc>
                        <a:spcAft>
                          <a:spcPts val="0"/>
                        </a:spcAft>
                      </a:pPr>
                      <a:r>
                        <a:rPr lang="en-US" sz="1200" spc="-45" dirty="0" err="1">
                          <a:effectLst/>
                          <a:latin typeface="標楷體" panose="03000509000000000000" pitchFamily="65" charset="-120"/>
                          <a:ea typeface="標楷體" panose="03000509000000000000" pitchFamily="65" charset="-120"/>
                        </a:rPr>
                        <a:t>IELTS</a:t>
                      </a:r>
                      <a:r>
                        <a:rPr lang="en-US" sz="1200" spc="-120" dirty="0">
                          <a:effectLst/>
                          <a:latin typeface="標楷體" panose="03000509000000000000" pitchFamily="65" charset="-120"/>
                          <a:ea typeface="標楷體" panose="03000509000000000000" pitchFamily="65" charset="-120"/>
                        </a:rPr>
                        <a:t> </a:t>
                      </a:r>
                      <a:r>
                        <a:rPr lang="zh-TW" sz="1200" spc="-110" dirty="0">
                          <a:effectLst/>
                          <a:latin typeface="標楷體" panose="03000509000000000000" pitchFamily="65" charset="-120"/>
                          <a:ea typeface="標楷體" panose="03000509000000000000" pitchFamily="65" charset="-120"/>
                        </a:rPr>
                        <a:t>國際</a:t>
                      </a:r>
                      <a:endParaRPr lang="zh-TW" sz="1200" dirty="0">
                        <a:effectLst/>
                        <a:latin typeface="標楷體" panose="03000509000000000000" pitchFamily="65" charset="-120"/>
                        <a:ea typeface="標楷體" panose="03000509000000000000" pitchFamily="65" charset="-120"/>
                      </a:endParaRPr>
                    </a:p>
                    <a:p>
                      <a:pPr marL="12065" algn="ctr">
                        <a:lnSpc>
                          <a:spcPts val="1315"/>
                        </a:lnSpc>
                        <a:spcAft>
                          <a:spcPts val="0"/>
                        </a:spcAft>
                      </a:pPr>
                      <a:r>
                        <a:rPr lang="zh-TW" sz="1200" spc="-80" dirty="0">
                          <a:effectLst/>
                          <a:latin typeface="標楷體" panose="03000509000000000000" pitchFamily="65" charset="-120"/>
                          <a:ea typeface="標楷體" panose="03000509000000000000" pitchFamily="65" charset="-120"/>
                        </a:rPr>
                        <a:t>英語測試</a:t>
                      </a:r>
                      <a:endParaRPr lang="zh-TW" sz="12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solidFill>
                      <a:srgbClr val="00B050"/>
                    </a:solidFill>
                  </a:tcPr>
                </a:tc>
                <a:tc gridSpan="2">
                  <a:txBody>
                    <a:bodyPr/>
                    <a:lstStyle/>
                    <a:p>
                      <a:pPr marL="215900">
                        <a:spcBef>
                          <a:spcPts val="945"/>
                        </a:spcBef>
                        <a:spcAft>
                          <a:spcPts val="0"/>
                        </a:spcAft>
                      </a:pPr>
                      <a:r>
                        <a:rPr lang="en-US" sz="1200" spc="-5" dirty="0" err="1">
                          <a:effectLst/>
                          <a:latin typeface="標楷體" panose="03000509000000000000" pitchFamily="65" charset="-120"/>
                          <a:ea typeface="標楷體" panose="03000509000000000000" pitchFamily="65" charset="-120"/>
                        </a:rPr>
                        <a:t>托福</a:t>
                      </a:r>
                      <a:r>
                        <a:rPr lang="en-US" sz="1200" spc="-5" dirty="0">
                          <a:effectLst/>
                          <a:latin typeface="標楷體" panose="03000509000000000000" pitchFamily="65" charset="-120"/>
                          <a:ea typeface="標楷體" panose="03000509000000000000" pitchFamily="65" charset="-120"/>
                        </a:rPr>
                        <a:t>(</a:t>
                      </a:r>
                      <a:r>
                        <a:rPr lang="en-US" sz="1200" spc="-5" dirty="0" err="1">
                          <a:effectLst/>
                          <a:latin typeface="標楷體" panose="03000509000000000000" pitchFamily="65" charset="-120"/>
                          <a:ea typeface="標楷體" panose="03000509000000000000" pitchFamily="65" charset="-120"/>
                        </a:rPr>
                        <a:t>TOEFL</a:t>
                      </a:r>
                      <a:r>
                        <a:rPr lang="en-US" sz="1200" spc="-5" dirty="0">
                          <a:effectLst/>
                          <a:latin typeface="標楷體" panose="03000509000000000000" pitchFamily="65" charset="-120"/>
                          <a:ea typeface="標楷體" panose="03000509000000000000" pitchFamily="65" charset="-120"/>
                        </a:rPr>
                        <a:t>)</a:t>
                      </a:r>
                      <a:endParaRPr lang="zh-TW" sz="12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nchor="ctr">
                    <a:solidFill>
                      <a:srgbClr val="00B050"/>
                    </a:solidFill>
                  </a:tcPr>
                </a:tc>
                <a:tc hMerge="1">
                  <a:txBody>
                    <a:bodyPr/>
                    <a:lstStyle/>
                    <a:p>
                      <a:endParaRPr lang="zh-TW" altLang="en-US"/>
                    </a:p>
                  </a:txBody>
                  <a:tcPr/>
                </a:tc>
                <a:extLst>
                  <a:ext uri="{0D108BD9-81ED-4DB2-BD59-A6C34878D82A}">
                    <a16:rowId xmlns:a16="http://schemas.microsoft.com/office/drawing/2014/main" val="1457558308"/>
                  </a:ext>
                </a:extLst>
              </a:tr>
              <a:tr h="446768">
                <a:tc vMerge="1">
                  <a:txBody>
                    <a:bodyPr/>
                    <a:lstStyle/>
                    <a:p>
                      <a:endParaRPr lang="zh-TW" altLang="en-US"/>
                    </a:p>
                  </a:txBody>
                  <a:tcPr/>
                </a:tc>
                <a:tc>
                  <a:txBody>
                    <a:bodyPr/>
                    <a:lstStyle/>
                    <a:p>
                      <a:pPr marL="201930" algn="l" defTabSz="914400" rtl="0" eaLnBrk="1" latinLnBrk="0" hangingPunct="1">
                        <a:spcBef>
                          <a:spcPts val="885"/>
                        </a:spcBef>
                        <a:spcAft>
                          <a:spcPts val="0"/>
                        </a:spcAft>
                      </a:pPr>
                      <a:r>
                        <a:rPr lang="en-US" sz="1200" b="1" kern="1200" spc="-5" dirty="0" err="1">
                          <a:solidFill>
                            <a:schemeClr val="lt1"/>
                          </a:solidFill>
                          <a:effectLst/>
                          <a:latin typeface="標楷體" panose="03000509000000000000" pitchFamily="65" charset="-120"/>
                          <a:ea typeface="標楷體" panose="03000509000000000000" pitchFamily="65" charset="-120"/>
                          <a:cs typeface="+mn-cs"/>
                        </a:rPr>
                        <a:t>筆試</a:t>
                      </a:r>
                      <a:endParaRPr lang="zh-TW" sz="1200" b="1" kern="1200" spc="-5" dirty="0">
                        <a:solidFill>
                          <a:schemeClr val="lt1"/>
                        </a:solidFill>
                        <a:effectLst/>
                        <a:latin typeface="標楷體" panose="03000509000000000000" pitchFamily="65" charset="-120"/>
                        <a:ea typeface="標楷體" panose="03000509000000000000" pitchFamily="65" charset="-120"/>
                        <a:cs typeface="+mn-cs"/>
                      </a:endParaRPr>
                    </a:p>
                  </a:txBody>
                  <a:tcPr marL="0" marR="0" marT="0" marB="0">
                    <a:solidFill>
                      <a:srgbClr val="00B050"/>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spcBef>
                          <a:spcPts val="30"/>
                        </a:spcBef>
                        <a:spcAft>
                          <a:spcPts val="0"/>
                        </a:spcAft>
                      </a:pPr>
                      <a:r>
                        <a:rPr lang="en-US" sz="1200" dirty="0">
                          <a:effectLst/>
                          <a:latin typeface="標楷體" panose="03000509000000000000" pitchFamily="65" charset="-120"/>
                          <a:ea typeface="標楷體" panose="03000509000000000000" pitchFamily="65" charset="-120"/>
                        </a:rPr>
                        <a:t> </a:t>
                      </a:r>
                      <a:endParaRPr lang="zh-TW" sz="1200" dirty="0">
                        <a:effectLst/>
                        <a:latin typeface="標楷體" panose="03000509000000000000" pitchFamily="65" charset="-120"/>
                        <a:ea typeface="標楷體" panose="03000509000000000000" pitchFamily="65" charset="-120"/>
                      </a:endParaRPr>
                    </a:p>
                    <a:p>
                      <a:pPr marL="201930" algn="l" defTabSz="914400" rtl="0" eaLnBrk="1" latinLnBrk="0" hangingPunct="1">
                        <a:spcAft>
                          <a:spcPts val="0"/>
                        </a:spcAft>
                      </a:pPr>
                      <a:r>
                        <a:rPr lang="en-US" sz="1200" b="1" kern="1200" spc="-5" dirty="0">
                          <a:solidFill>
                            <a:schemeClr val="lt1"/>
                          </a:solidFill>
                          <a:effectLst/>
                          <a:latin typeface="標楷體" panose="03000509000000000000" pitchFamily="65" charset="-120"/>
                          <a:ea typeface="標楷體" panose="03000509000000000000" pitchFamily="65" charset="-120"/>
                          <a:cs typeface="+mn-cs"/>
                        </a:rPr>
                        <a:t>ITP</a:t>
                      </a:r>
                      <a:endParaRPr lang="zh-TW" sz="1200" b="1" kern="1200" spc="-5" dirty="0">
                        <a:solidFill>
                          <a:schemeClr val="lt1"/>
                        </a:solidFill>
                        <a:effectLst/>
                        <a:latin typeface="標楷體" panose="03000509000000000000" pitchFamily="65" charset="-120"/>
                        <a:ea typeface="標楷體" panose="03000509000000000000" pitchFamily="65" charset="-120"/>
                        <a:cs typeface="+mn-cs"/>
                      </a:endParaRPr>
                    </a:p>
                  </a:txBody>
                  <a:tcPr marL="0" marR="0" marT="0" marB="0">
                    <a:solidFill>
                      <a:srgbClr val="00B050"/>
                    </a:solidFill>
                  </a:tcPr>
                </a:tc>
                <a:tc>
                  <a:txBody>
                    <a:bodyPr/>
                    <a:lstStyle/>
                    <a:p>
                      <a:pPr>
                        <a:spcBef>
                          <a:spcPts val="30"/>
                        </a:spcBef>
                        <a:spcAft>
                          <a:spcPts val="0"/>
                        </a:spcAft>
                      </a:pPr>
                      <a:r>
                        <a:rPr lang="en-US" sz="1200" dirty="0">
                          <a:effectLst/>
                          <a:latin typeface="標楷體" panose="03000509000000000000" pitchFamily="65" charset="-120"/>
                          <a:ea typeface="標楷體" panose="03000509000000000000" pitchFamily="65" charset="-120"/>
                        </a:rPr>
                        <a:t> </a:t>
                      </a:r>
                      <a:endParaRPr lang="zh-TW" sz="1200" dirty="0">
                        <a:effectLst/>
                        <a:latin typeface="標楷體" panose="03000509000000000000" pitchFamily="65" charset="-120"/>
                        <a:ea typeface="標楷體" panose="03000509000000000000" pitchFamily="65" charset="-120"/>
                      </a:endParaRPr>
                    </a:p>
                    <a:p>
                      <a:pPr marL="201930">
                        <a:spcAft>
                          <a:spcPts val="0"/>
                        </a:spcAft>
                      </a:pPr>
                      <a:r>
                        <a:rPr lang="en-US" sz="1200" spc="-5" dirty="0" err="1">
                          <a:effectLst/>
                          <a:latin typeface="標楷體" panose="03000509000000000000" pitchFamily="65" charset="-120"/>
                          <a:ea typeface="標楷體" panose="03000509000000000000" pitchFamily="65" charset="-120"/>
                        </a:rPr>
                        <a:t>IBT</a:t>
                      </a:r>
                      <a:endParaRPr lang="zh-TW" sz="12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0" marR="0" marT="0" marB="0">
                    <a:solidFill>
                      <a:srgbClr val="00B050"/>
                    </a:solidFill>
                  </a:tcPr>
                </a:tc>
                <a:extLst>
                  <a:ext uri="{0D108BD9-81ED-4DB2-BD59-A6C34878D82A}">
                    <a16:rowId xmlns:a16="http://schemas.microsoft.com/office/drawing/2014/main" val="2764694298"/>
                  </a:ext>
                </a:extLst>
              </a:tr>
              <a:tr h="966951">
                <a:tc>
                  <a:txBody>
                    <a:bodyPr/>
                    <a:lstStyle/>
                    <a:p>
                      <a:pPr marL="245745">
                        <a:spcBef>
                          <a:spcPts val="890"/>
                        </a:spcBef>
                        <a:spcAft>
                          <a:spcPts val="0"/>
                        </a:spcAft>
                      </a:pPr>
                      <a:r>
                        <a:rPr lang="en-US" sz="1400" spc="10" dirty="0" err="1">
                          <a:effectLst/>
                          <a:latin typeface="Times New Roman" panose="02020603050405020304" pitchFamily="18" charset="0"/>
                          <a:ea typeface="標楷體" panose="03000509000000000000" pitchFamily="65" charset="-120"/>
                          <a:cs typeface="Times New Roman" panose="02020603050405020304" pitchFamily="18" charset="0"/>
                        </a:rPr>
                        <a:t>初</a:t>
                      </a:r>
                      <a:r>
                        <a:rPr lang="en-US" sz="1400" dirty="0" err="1">
                          <a:effectLst/>
                          <a:latin typeface="Times New Roman" panose="02020603050405020304" pitchFamily="18" charset="0"/>
                          <a:ea typeface="標楷體" panose="03000509000000000000" pitchFamily="65" charset="-120"/>
                          <a:cs typeface="Times New Roman" panose="02020603050405020304" pitchFamily="18" charset="0"/>
                        </a:rPr>
                        <a:t>級</a:t>
                      </a:r>
                      <a:endParaRPr lang="zh-TW" sz="14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150+</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ALTE</a:t>
                      </a: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Level 1</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CEFR</a:t>
                      </a: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Level </a:t>
                      </a: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A2</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890"/>
                        </a:spcBef>
                        <a:spcAft>
                          <a:spcPts val="0"/>
                        </a:spcAft>
                      </a:pP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初級</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350+</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marR="127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337+</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extLst>
                  <a:ext uri="{0D108BD9-81ED-4DB2-BD59-A6C34878D82A}">
                    <a16:rowId xmlns:a16="http://schemas.microsoft.com/office/drawing/2014/main" val="1659046324"/>
                  </a:ext>
                </a:extLst>
              </a:tr>
              <a:tr h="971130">
                <a:tc>
                  <a:txBody>
                    <a:bodyPr/>
                    <a:lstStyle/>
                    <a:p>
                      <a:pPr marL="245745">
                        <a:spcBef>
                          <a:spcPts val="890"/>
                        </a:spcBef>
                        <a:spcAft>
                          <a:spcPts val="0"/>
                        </a:spcAft>
                      </a:pPr>
                      <a:r>
                        <a:rPr lang="en-US" sz="1400" spc="10">
                          <a:effectLst/>
                          <a:latin typeface="Times New Roman" panose="02020603050405020304" pitchFamily="18" charset="0"/>
                          <a:ea typeface="標楷體" panose="03000509000000000000" pitchFamily="65" charset="-120"/>
                          <a:cs typeface="Times New Roman" panose="02020603050405020304" pitchFamily="18" charset="0"/>
                        </a:rPr>
                        <a:t>中級</a:t>
                      </a:r>
                      <a:endParaRPr lang="zh-TW" sz="14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195+</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ALTE</a:t>
                      </a: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Level 2</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CEFR</a:t>
                      </a: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Level </a:t>
                      </a: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B1</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890"/>
                        </a:spcBef>
                        <a:spcAft>
                          <a:spcPts val="0"/>
                        </a:spcAft>
                      </a:pP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中級</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550+</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marR="635"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460</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extLst>
                  <a:ext uri="{0D108BD9-81ED-4DB2-BD59-A6C34878D82A}">
                    <a16:rowId xmlns:a16="http://schemas.microsoft.com/office/drawing/2014/main" val="886997544"/>
                  </a:ext>
                </a:extLst>
              </a:tr>
              <a:tr h="966951">
                <a:tc>
                  <a:txBody>
                    <a:bodyPr/>
                    <a:lstStyle/>
                    <a:p>
                      <a:pPr marL="182245">
                        <a:spcBef>
                          <a:spcPts val="890"/>
                        </a:spcBef>
                        <a:spcAft>
                          <a:spcPts val="0"/>
                        </a:spcAft>
                      </a:pPr>
                      <a:r>
                        <a:rPr lang="en-US" sz="1400">
                          <a:effectLst/>
                          <a:latin typeface="Times New Roman" panose="02020603050405020304" pitchFamily="18" charset="0"/>
                          <a:ea typeface="標楷體" panose="03000509000000000000" pitchFamily="65" charset="-120"/>
                          <a:cs typeface="Times New Roman" panose="02020603050405020304" pitchFamily="18" charset="0"/>
                        </a:rPr>
                        <a:t>中高級</a:t>
                      </a:r>
                      <a:endParaRPr lang="zh-TW" sz="14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240+</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ALTE</a:t>
                      </a: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Level 3</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CEFR</a:t>
                      </a: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Level </a:t>
                      </a: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B2</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890"/>
                        </a:spcBef>
                        <a:spcAft>
                          <a:spcPts val="0"/>
                        </a:spcAft>
                      </a:pP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中高級</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750+</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5.5+</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543</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72+</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extLst>
                  <a:ext uri="{0D108BD9-81ED-4DB2-BD59-A6C34878D82A}">
                    <a16:rowId xmlns:a16="http://schemas.microsoft.com/office/drawing/2014/main" val="685853583"/>
                  </a:ext>
                </a:extLst>
              </a:tr>
              <a:tr h="969737">
                <a:tc>
                  <a:txBody>
                    <a:bodyPr/>
                    <a:lstStyle/>
                    <a:p>
                      <a:pPr marL="245745">
                        <a:spcBef>
                          <a:spcPts val="890"/>
                        </a:spcBef>
                        <a:spcAft>
                          <a:spcPts val="0"/>
                        </a:spcAft>
                      </a:pPr>
                      <a:r>
                        <a:rPr lang="en-US" sz="1400" spc="10">
                          <a:effectLst/>
                          <a:latin typeface="Times New Roman" panose="02020603050405020304" pitchFamily="18" charset="0"/>
                          <a:ea typeface="標楷體" panose="03000509000000000000" pitchFamily="65" charset="-120"/>
                          <a:cs typeface="Times New Roman" panose="02020603050405020304" pitchFamily="18" charset="0"/>
                        </a:rPr>
                        <a:t>高級</a:t>
                      </a:r>
                      <a:endParaRPr lang="zh-TW" sz="14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315+</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ALTE</a:t>
                      </a: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Level 4</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CEFR</a:t>
                      </a: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Level </a:t>
                      </a: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C1</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890"/>
                        </a:spcBef>
                        <a:spcAft>
                          <a:spcPts val="0"/>
                        </a:spcAft>
                      </a:pPr>
                      <a:r>
                        <a:rPr lang="en-US" sz="1400" b="1" kern="1200" dirty="0" err="1">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高級</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880+</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6.5+</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627</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tc>
                  <a:txBody>
                    <a:bodyPr/>
                    <a:lstStyle/>
                    <a:p>
                      <a:pPr marL="226060" algn="l" defTabSz="914400" rtl="0" eaLnBrk="1" latinLnBrk="0" hangingPunct="1">
                        <a:spcBef>
                          <a:spcPts val="10"/>
                        </a:spcBef>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26060" algn="l" defTabSz="914400" rtl="0" eaLnBrk="1" latinLnBrk="0" hangingPunct="1">
                        <a:spcAft>
                          <a:spcPts val="0"/>
                        </a:spcAft>
                      </a:pPr>
                      <a:r>
                        <a:rPr lang="en-US"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95+</a:t>
                      </a:r>
                      <a:endParaRPr lang="zh-TW" sz="1400" b="1" kern="12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00B0F0"/>
                    </a:solidFill>
                  </a:tcPr>
                </a:tc>
                <a:extLst>
                  <a:ext uri="{0D108BD9-81ED-4DB2-BD59-A6C34878D82A}">
                    <a16:rowId xmlns:a16="http://schemas.microsoft.com/office/drawing/2014/main" val="60514412"/>
                  </a:ext>
                </a:extLst>
              </a:tr>
            </a:tbl>
          </a:graphicData>
        </a:graphic>
      </p:graphicFrame>
    </p:spTree>
    <p:extLst>
      <p:ext uri="{BB962C8B-B14F-4D97-AF65-F5344CB8AC3E}">
        <p14:creationId xmlns:p14="http://schemas.microsoft.com/office/powerpoint/2010/main" val="3185160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375" y="1052736"/>
            <a:ext cx="8382000" cy="5184576"/>
          </a:xfrm>
        </p:spPr>
      </p:pic>
      <p:sp>
        <p:nvSpPr>
          <p:cNvPr id="4" name="投影片編號版面配置區 3"/>
          <p:cNvSpPr>
            <a:spLocks noGrp="1"/>
          </p:cNvSpPr>
          <p:nvPr>
            <p:ph type="sldNum" sz="quarter" idx="12"/>
          </p:nvPr>
        </p:nvSpPr>
        <p:spPr/>
        <p:txBody>
          <a:bodyPr/>
          <a:lstStyle/>
          <a:p>
            <a:fld id="{BEC15472-E753-4317-8565-67A29FFE8CF0}" type="slidenum">
              <a:rPr lang="en-US" altLang="zh-TW" smtClean="0"/>
              <a:pPr/>
              <a:t>6</a:t>
            </a:fld>
            <a:endParaRPr lang="en-US" altLang="zh-TW"/>
          </a:p>
        </p:txBody>
      </p:sp>
      <p:sp>
        <p:nvSpPr>
          <p:cNvPr id="6" name="橢圓 5"/>
          <p:cNvSpPr/>
          <p:nvPr/>
        </p:nvSpPr>
        <p:spPr bwMode="auto">
          <a:xfrm>
            <a:off x="1619672" y="1988840"/>
            <a:ext cx="1656184" cy="648072"/>
          </a:xfrm>
          <a:prstGeom prst="ellipse">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7" name="向上箭號 6"/>
          <p:cNvSpPr/>
          <p:nvPr/>
        </p:nvSpPr>
        <p:spPr bwMode="auto">
          <a:xfrm>
            <a:off x="3419872" y="3573016"/>
            <a:ext cx="360040" cy="1224136"/>
          </a:xfrm>
          <a:prstGeom prst="up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0379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5000"/>
            <a:ext cx="9144000" cy="5260191"/>
          </a:xfrm>
        </p:spPr>
      </p:pic>
      <p:sp>
        <p:nvSpPr>
          <p:cNvPr id="4" name="投影片編號版面配置區 3"/>
          <p:cNvSpPr>
            <a:spLocks noGrp="1"/>
          </p:cNvSpPr>
          <p:nvPr>
            <p:ph type="sldNum" sz="quarter" idx="12"/>
          </p:nvPr>
        </p:nvSpPr>
        <p:spPr/>
        <p:txBody>
          <a:bodyPr/>
          <a:lstStyle/>
          <a:p>
            <a:fld id="{BEC15472-E753-4317-8565-67A29FFE8CF0}" type="slidenum">
              <a:rPr lang="en-US" altLang="zh-TW" smtClean="0"/>
              <a:pPr/>
              <a:t>7</a:t>
            </a:fld>
            <a:endParaRPr lang="en-US" altLang="zh-TW"/>
          </a:p>
        </p:txBody>
      </p:sp>
      <p:sp>
        <p:nvSpPr>
          <p:cNvPr id="6" name="圓角矩形 5"/>
          <p:cNvSpPr/>
          <p:nvPr/>
        </p:nvSpPr>
        <p:spPr bwMode="auto">
          <a:xfrm>
            <a:off x="971600" y="4077072"/>
            <a:ext cx="5904656" cy="1584176"/>
          </a:xfrm>
          <a:prstGeom prst="roundRect">
            <a:avLst/>
          </a:prstGeom>
          <a:noFill/>
          <a:ln w="57150">
            <a:solidFill>
              <a:srgbClr val="FF00FF"/>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0020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手繪多邊形 7"/>
          <p:cNvSpPr/>
          <p:nvPr/>
        </p:nvSpPr>
        <p:spPr>
          <a:xfrm>
            <a:off x="457200" y="1340768"/>
            <a:ext cx="2619374" cy="2160240"/>
          </a:xfrm>
          <a:custGeom>
            <a:avLst/>
            <a:gdLst>
              <a:gd name="connsiteX0" fmla="*/ 0 w 2619374"/>
              <a:gd name="connsiteY0" fmla="*/ 0 h 1571624"/>
              <a:gd name="connsiteX1" fmla="*/ 2619374 w 2619374"/>
              <a:gd name="connsiteY1" fmla="*/ 0 h 1571624"/>
              <a:gd name="connsiteX2" fmla="*/ 2619374 w 2619374"/>
              <a:gd name="connsiteY2" fmla="*/ 1571624 h 1571624"/>
              <a:gd name="connsiteX3" fmla="*/ 0 w 2619374"/>
              <a:gd name="connsiteY3" fmla="*/ 1571624 h 1571624"/>
              <a:gd name="connsiteX4" fmla="*/ 0 w 2619374"/>
              <a:gd name="connsiteY4" fmla="*/ 0 h 157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4" h="1571624">
                <a:moveTo>
                  <a:pt x="0" y="0"/>
                </a:moveTo>
                <a:lnTo>
                  <a:pt x="2619374" y="0"/>
                </a:lnTo>
                <a:lnTo>
                  <a:pt x="2619374" y="1571624"/>
                </a:lnTo>
                <a:lnTo>
                  <a:pt x="0" y="1571624"/>
                </a:lnTo>
                <a:lnTo>
                  <a:pt x="0" y="0"/>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TW" altLang="en-US" sz="4400" kern="1200" dirty="0" smtClean="0">
                <a:solidFill>
                  <a:schemeClr val="bg1"/>
                </a:solidFill>
                <a:latin typeface="標楷體" panose="03000509000000000000" pitchFamily="65" charset="-120"/>
                <a:ea typeface="標楷體" panose="03000509000000000000" pitchFamily="65" charset="-120"/>
              </a:rPr>
              <a:t>存匯部門</a:t>
            </a:r>
            <a:endParaRPr lang="zh-TW" altLang="en-US" sz="4400" kern="1200" dirty="0">
              <a:solidFill>
                <a:schemeClr val="bg1"/>
              </a:solidFill>
              <a:latin typeface="標楷體" panose="03000509000000000000" pitchFamily="65" charset="-120"/>
              <a:ea typeface="標楷體" panose="03000509000000000000" pitchFamily="65" charset="-120"/>
            </a:endParaRPr>
          </a:p>
        </p:txBody>
      </p:sp>
      <p:sp>
        <p:nvSpPr>
          <p:cNvPr id="9" name="手繪多邊形 8"/>
          <p:cNvSpPr/>
          <p:nvPr/>
        </p:nvSpPr>
        <p:spPr>
          <a:xfrm>
            <a:off x="3338512" y="1340768"/>
            <a:ext cx="2619374" cy="2160240"/>
          </a:xfrm>
          <a:custGeom>
            <a:avLst/>
            <a:gdLst>
              <a:gd name="connsiteX0" fmla="*/ 0 w 2619374"/>
              <a:gd name="connsiteY0" fmla="*/ 0 h 1571624"/>
              <a:gd name="connsiteX1" fmla="*/ 2619374 w 2619374"/>
              <a:gd name="connsiteY1" fmla="*/ 0 h 1571624"/>
              <a:gd name="connsiteX2" fmla="*/ 2619374 w 2619374"/>
              <a:gd name="connsiteY2" fmla="*/ 1571624 h 1571624"/>
              <a:gd name="connsiteX3" fmla="*/ 0 w 2619374"/>
              <a:gd name="connsiteY3" fmla="*/ 1571624 h 1571624"/>
              <a:gd name="connsiteX4" fmla="*/ 0 w 2619374"/>
              <a:gd name="connsiteY4" fmla="*/ 0 h 157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4" h="1571624">
                <a:moveTo>
                  <a:pt x="0" y="0"/>
                </a:moveTo>
                <a:lnTo>
                  <a:pt x="2619374" y="0"/>
                </a:lnTo>
                <a:lnTo>
                  <a:pt x="2619374" y="1571624"/>
                </a:lnTo>
                <a:lnTo>
                  <a:pt x="0" y="1571624"/>
                </a:lnTo>
                <a:lnTo>
                  <a:pt x="0" y="0"/>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TW" altLang="en-US" sz="4400" kern="1200" dirty="0" smtClean="0">
                <a:solidFill>
                  <a:schemeClr val="bg1"/>
                </a:solidFill>
                <a:latin typeface="標楷體" panose="03000509000000000000" pitchFamily="65" charset="-120"/>
                <a:ea typeface="標楷體" panose="03000509000000000000" pitchFamily="65" charset="-120"/>
              </a:rPr>
              <a:t>外匯部門</a:t>
            </a:r>
            <a:endParaRPr lang="zh-TW" altLang="en-US" sz="4400" kern="1200" dirty="0">
              <a:solidFill>
                <a:schemeClr val="bg1"/>
              </a:solidFill>
              <a:latin typeface="標楷體" panose="03000509000000000000" pitchFamily="65" charset="-120"/>
              <a:ea typeface="標楷體" panose="03000509000000000000" pitchFamily="65" charset="-120"/>
            </a:endParaRPr>
          </a:p>
        </p:txBody>
      </p:sp>
      <p:sp>
        <p:nvSpPr>
          <p:cNvPr id="10" name="手繪多邊形 9"/>
          <p:cNvSpPr/>
          <p:nvPr/>
        </p:nvSpPr>
        <p:spPr>
          <a:xfrm>
            <a:off x="6219825" y="1340768"/>
            <a:ext cx="2619374" cy="2160240"/>
          </a:xfrm>
          <a:custGeom>
            <a:avLst/>
            <a:gdLst>
              <a:gd name="connsiteX0" fmla="*/ 0 w 2619374"/>
              <a:gd name="connsiteY0" fmla="*/ 0 h 1571624"/>
              <a:gd name="connsiteX1" fmla="*/ 2619374 w 2619374"/>
              <a:gd name="connsiteY1" fmla="*/ 0 h 1571624"/>
              <a:gd name="connsiteX2" fmla="*/ 2619374 w 2619374"/>
              <a:gd name="connsiteY2" fmla="*/ 1571624 h 1571624"/>
              <a:gd name="connsiteX3" fmla="*/ 0 w 2619374"/>
              <a:gd name="connsiteY3" fmla="*/ 1571624 h 1571624"/>
              <a:gd name="connsiteX4" fmla="*/ 0 w 2619374"/>
              <a:gd name="connsiteY4" fmla="*/ 0 h 157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4" h="1571624">
                <a:moveTo>
                  <a:pt x="0" y="0"/>
                </a:moveTo>
                <a:lnTo>
                  <a:pt x="2619374" y="0"/>
                </a:lnTo>
                <a:lnTo>
                  <a:pt x="2619374" y="1571624"/>
                </a:lnTo>
                <a:lnTo>
                  <a:pt x="0" y="1571624"/>
                </a:lnTo>
                <a:lnTo>
                  <a:pt x="0" y="0"/>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TW" altLang="en-US" sz="4400" kern="1200" dirty="0" smtClean="0">
                <a:solidFill>
                  <a:schemeClr val="bg1"/>
                </a:solidFill>
                <a:latin typeface="標楷體" panose="03000509000000000000" pitchFamily="65" charset="-120"/>
                <a:ea typeface="標楷體" panose="03000509000000000000" pitchFamily="65" charset="-120"/>
              </a:rPr>
              <a:t>放款部門</a:t>
            </a:r>
            <a:endParaRPr lang="zh-TW" altLang="en-US" sz="4400" kern="1200" dirty="0">
              <a:solidFill>
                <a:schemeClr val="bg1"/>
              </a:solidFill>
              <a:latin typeface="標楷體" panose="03000509000000000000" pitchFamily="65" charset="-120"/>
              <a:ea typeface="標楷體" panose="03000509000000000000" pitchFamily="65" charset="-120"/>
            </a:endParaRPr>
          </a:p>
        </p:txBody>
      </p:sp>
      <p:sp>
        <p:nvSpPr>
          <p:cNvPr id="11" name="手繪多邊形 10"/>
          <p:cNvSpPr/>
          <p:nvPr/>
        </p:nvSpPr>
        <p:spPr>
          <a:xfrm>
            <a:off x="457200" y="3861048"/>
            <a:ext cx="2619374" cy="2160240"/>
          </a:xfrm>
          <a:custGeom>
            <a:avLst/>
            <a:gdLst>
              <a:gd name="connsiteX0" fmla="*/ 0 w 2619374"/>
              <a:gd name="connsiteY0" fmla="*/ 0 h 1571624"/>
              <a:gd name="connsiteX1" fmla="*/ 2619374 w 2619374"/>
              <a:gd name="connsiteY1" fmla="*/ 0 h 1571624"/>
              <a:gd name="connsiteX2" fmla="*/ 2619374 w 2619374"/>
              <a:gd name="connsiteY2" fmla="*/ 1571624 h 1571624"/>
              <a:gd name="connsiteX3" fmla="*/ 0 w 2619374"/>
              <a:gd name="connsiteY3" fmla="*/ 1571624 h 1571624"/>
              <a:gd name="connsiteX4" fmla="*/ 0 w 2619374"/>
              <a:gd name="connsiteY4" fmla="*/ 0 h 157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4" h="1571624">
                <a:moveTo>
                  <a:pt x="0" y="0"/>
                </a:moveTo>
                <a:lnTo>
                  <a:pt x="2619374" y="0"/>
                </a:lnTo>
                <a:lnTo>
                  <a:pt x="2619374" y="1571624"/>
                </a:lnTo>
                <a:lnTo>
                  <a:pt x="0" y="1571624"/>
                </a:lnTo>
                <a:lnTo>
                  <a:pt x="0" y="0"/>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640" tIns="167640" rIns="167640" bIns="167640" numCol="1" spcCol="1270" anchor="ctr" anchorCtr="0">
            <a:noAutofit/>
          </a:bodyPr>
          <a:lstStyle/>
          <a:p>
            <a:pPr defTabSz="1955800">
              <a:lnSpc>
                <a:spcPct val="90000"/>
              </a:lnSpc>
              <a:spcAft>
                <a:spcPct val="35000"/>
              </a:spcAft>
            </a:pPr>
            <a:r>
              <a:rPr lang="zh-TW" altLang="en-US" sz="4400" dirty="0">
                <a:solidFill>
                  <a:schemeClr val="bg1"/>
                </a:solidFill>
                <a:latin typeface="標楷體" panose="03000509000000000000" pitchFamily="65" charset="-120"/>
                <a:ea typeface="標楷體" panose="03000509000000000000" pitchFamily="65" charset="-120"/>
              </a:rPr>
              <a:t>出納部門</a:t>
            </a:r>
          </a:p>
        </p:txBody>
      </p:sp>
      <p:sp>
        <p:nvSpPr>
          <p:cNvPr id="12" name="手繪多邊形 11"/>
          <p:cNvSpPr/>
          <p:nvPr/>
        </p:nvSpPr>
        <p:spPr>
          <a:xfrm>
            <a:off x="3338512" y="3861048"/>
            <a:ext cx="2619374" cy="2160240"/>
          </a:xfrm>
          <a:custGeom>
            <a:avLst/>
            <a:gdLst>
              <a:gd name="connsiteX0" fmla="*/ 0 w 2619374"/>
              <a:gd name="connsiteY0" fmla="*/ 0 h 1571624"/>
              <a:gd name="connsiteX1" fmla="*/ 2619374 w 2619374"/>
              <a:gd name="connsiteY1" fmla="*/ 0 h 1571624"/>
              <a:gd name="connsiteX2" fmla="*/ 2619374 w 2619374"/>
              <a:gd name="connsiteY2" fmla="*/ 1571624 h 1571624"/>
              <a:gd name="connsiteX3" fmla="*/ 0 w 2619374"/>
              <a:gd name="connsiteY3" fmla="*/ 1571624 h 1571624"/>
              <a:gd name="connsiteX4" fmla="*/ 0 w 2619374"/>
              <a:gd name="connsiteY4" fmla="*/ 0 h 157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4" h="1571624">
                <a:moveTo>
                  <a:pt x="0" y="0"/>
                </a:moveTo>
                <a:lnTo>
                  <a:pt x="2619374" y="0"/>
                </a:lnTo>
                <a:lnTo>
                  <a:pt x="2619374" y="1571624"/>
                </a:lnTo>
                <a:lnTo>
                  <a:pt x="0" y="1571624"/>
                </a:lnTo>
                <a:lnTo>
                  <a:pt x="0" y="0"/>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640" tIns="167640" rIns="167640" bIns="167640" numCol="1" spcCol="1270" anchor="ctr" anchorCtr="0">
            <a:noAutofit/>
          </a:bodyPr>
          <a:lstStyle/>
          <a:p>
            <a:pPr defTabSz="1955800">
              <a:lnSpc>
                <a:spcPct val="90000"/>
              </a:lnSpc>
              <a:spcAft>
                <a:spcPct val="35000"/>
              </a:spcAft>
            </a:pPr>
            <a:r>
              <a:rPr lang="zh-TW" altLang="en-US" sz="4400" dirty="0">
                <a:solidFill>
                  <a:schemeClr val="bg1"/>
                </a:solidFill>
                <a:latin typeface="標楷體" panose="03000509000000000000" pitchFamily="65" charset="-120"/>
                <a:ea typeface="標楷體" panose="03000509000000000000" pitchFamily="65" charset="-120"/>
              </a:rPr>
              <a:t>公庫部門</a:t>
            </a:r>
          </a:p>
        </p:txBody>
      </p:sp>
      <p:sp>
        <p:nvSpPr>
          <p:cNvPr id="13" name="手繪多邊形 12"/>
          <p:cNvSpPr/>
          <p:nvPr/>
        </p:nvSpPr>
        <p:spPr>
          <a:xfrm>
            <a:off x="6219825" y="3861048"/>
            <a:ext cx="2619374" cy="2160240"/>
          </a:xfrm>
          <a:custGeom>
            <a:avLst/>
            <a:gdLst>
              <a:gd name="connsiteX0" fmla="*/ 0 w 2619374"/>
              <a:gd name="connsiteY0" fmla="*/ 0 h 1571624"/>
              <a:gd name="connsiteX1" fmla="*/ 2619374 w 2619374"/>
              <a:gd name="connsiteY1" fmla="*/ 0 h 1571624"/>
              <a:gd name="connsiteX2" fmla="*/ 2619374 w 2619374"/>
              <a:gd name="connsiteY2" fmla="*/ 1571624 h 1571624"/>
              <a:gd name="connsiteX3" fmla="*/ 0 w 2619374"/>
              <a:gd name="connsiteY3" fmla="*/ 1571624 h 1571624"/>
              <a:gd name="connsiteX4" fmla="*/ 0 w 2619374"/>
              <a:gd name="connsiteY4" fmla="*/ 0 h 157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4" h="1571624">
                <a:moveTo>
                  <a:pt x="0" y="0"/>
                </a:moveTo>
                <a:lnTo>
                  <a:pt x="2619374" y="0"/>
                </a:lnTo>
                <a:lnTo>
                  <a:pt x="2619374" y="1571624"/>
                </a:lnTo>
                <a:lnTo>
                  <a:pt x="0" y="1571624"/>
                </a:lnTo>
                <a:lnTo>
                  <a:pt x="0" y="0"/>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640" tIns="167640" rIns="167640" bIns="167640" numCol="1" spcCol="1270" anchor="ctr" anchorCtr="0">
            <a:noAutofit/>
          </a:bodyPr>
          <a:lstStyle/>
          <a:p>
            <a:pPr defTabSz="1955800">
              <a:lnSpc>
                <a:spcPct val="90000"/>
              </a:lnSpc>
              <a:spcAft>
                <a:spcPct val="35000"/>
              </a:spcAft>
            </a:pPr>
            <a:r>
              <a:rPr lang="zh-TW" altLang="en-US" sz="4400" dirty="0">
                <a:solidFill>
                  <a:schemeClr val="bg1"/>
                </a:solidFill>
                <a:latin typeface="標楷體" panose="03000509000000000000" pitchFamily="65" charset="-120"/>
                <a:ea typeface="標楷體" panose="03000509000000000000" pitchFamily="65" charset="-120"/>
              </a:rPr>
              <a:t>總務部門</a:t>
            </a:r>
          </a:p>
        </p:txBody>
      </p:sp>
      <p:sp>
        <p:nvSpPr>
          <p:cNvPr id="4" name="投影片編號版面配置區 3"/>
          <p:cNvSpPr>
            <a:spLocks noGrp="1"/>
          </p:cNvSpPr>
          <p:nvPr>
            <p:ph type="sldNum" sz="quarter" idx="12"/>
          </p:nvPr>
        </p:nvSpPr>
        <p:spPr/>
        <p:txBody>
          <a:bodyPr/>
          <a:lstStyle/>
          <a:p>
            <a:fld id="{BEC15472-E753-4317-8565-67A29FFE8CF0}" type="slidenum">
              <a:rPr lang="en-US" altLang="zh-TW" smtClean="0"/>
              <a:pPr/>
              <a:t>8</a:t>
            </a:fld>
            <a:endParaRPr lang="en-US" altLang="zh-TW"/>
          </a:p>
        </p:txBody>
      </p:sp>
      <p:sp>
        <p:nvSpPr>
          <p:cNvPr id="5"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二、銀行部門及業務簡介</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28345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c_1">
  <a:themeElements>
    <a:clrScheme name="c_1 3">
      <a:dk1>
        <a:srgbClr val="000000"/>
      </a:dk1>
      <a:lt1>
        <a:srgbClr val="FFFFFF"/>
      </a:lt1>
      <a:dk2>
        <a:srgbClr val="571D57"/>
      </a:dk2>
      <a:lt2>
        <a:srgbClr val="DDDDDD"/>
      </a:lt2>
      <a:accent1>
        <a:srgbClr val="D26464"/>
      </a:accent1>
      <a:accent2>
        <a:srgbClr val="FBA993"/>
      </a:accent2>
      <a:accent3>
        <a:srgbClr val="FFFFFF"/>
      </a:accent3>
      <a:accent4>
        <a:srgbClr val="000000"/>
      </a:accent4>
      <a:accent5>
        <a:srgbClr val="E5B8B8"/>
      </a:accent5>
      <a:accent6>
        <a:srgbClr val="E39985"/>
      </a:accent6>
      <a:hlink>
        <a:srgbClr val="FEA94C"/>
      </a:hlink>
      <a:folHlink>
        <a:srgbClr val="89C3BD"/>
      </a:folHlink>
    </a:clrScheme>
    <a:fontScheme name="c_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_1 1">
        <a:dk1>
          <a:srgbClr val="000000"/>
        </a:dk1>
        <a:lt1>
          <a:srgbClr val="FFFFFF"/>
        </a:lt1>
        <a:dk2>
          <a:srgbClr val="0F5B65"/>
        </a:dk2>
        <a:lt2>
          <a:srgbClr val="DDDDDD"/>
        </a:lt2>
        <a:accent1>
          <a:srgbClr val="E1B037"/>
        </a:accent1>
        <a:accent2>
          <a:srgbClr val="53B586"/>
        </a:accent2>
        <a:accent3>
          <a:srgbClr val="FFFFFF"/>
        </a:accent3>
        <a:accent4>
          <a:srgbClr val="000000"/>
        </a:accent4>
        <a:accent5>
          <a:srgbClr val="EED4AE"/>
        </a:accent5>
        <a:accent6>
          <a:srgbClr val="4AA479"/>
        </a:accent6>
        <a:hlink>
          <a:srgbClr val="C7D476"/>
        </a:hlink>
        <a:folHlink>
          <a:srgbClr val="5CA2EE"/>
        </a:folHlink>
      </a:clrScheme>
      <a:clrMap bg1="lt1" tx1="dk1" bg2="lt2" tx2="dk2" accent1="accent1" accent2="accent2" accent3="accent3" accent4="accent4" accent5="accent5" accent6="accent6" hlink="hlink" folHlink="folHlink"/>
    </a:extraClrScheme>
    <a:extraClrScheme>
      <a:clrScheme name="c_1 2">
        <a:dk1>
          <a:srgbClr val="000000"/>
        </a:dk1>
        <a:lt1>
          <a:srgbClr val="FFFFFF"/>
        </a:lt1>
        <a:dk2>
          <a:srgbClr val="670D0D"/>
        </a:dk2>
        <a:lt2>
          <a:srgbClr val="DDDDDD"/>
        </a:lt2>
        <a:accent1>
          <a:srgbClr val="539FC5"/>
        </a:accent1>
        <a:accent2>
          <a:srgbClr val="7F76B8"/>
        </a:accent2>
        <a:accent3>
          <a:srgbClr val="FFFFFF"/>
        </a:accent3>
        <a:accent4>
          <a:srgbClr val="000000"/>
        </a:accent4>
        <a:accent5>
          <a:srgbClr val="B3CDDF"/>
        </a:accent5>
        <a:accent6>
          <a:srgbClr val="726AA6"/>
        </a:accent6>
        <a:hlink>
          <a:srgbClr val="96D2C2"/>
        </a:hlink>
        <a:folHlink>
          <a:srgbClr val="C4ABDF"/>
        </a:folHlink>
      </a:clrScheme>
      <a:clrMap bg1="lt1" tx1="dk1" bg2="lt2" tx2="dk2" accent1="accent1" accent2="accent2" accent3="accent3" accent4="accent4" accent5="accent5" accent6="accent6" hlink="hlink" folHlink="folHlink"/>
    </a:extraClrScheme>
    <a:extraClrScheme>
      <a:clrScheme name="c_1 3">
        <a:dk1>
          <a:srgbClr val="000000"/>
        </a:dk1>
        <a:lt1>
          <a:srgbClr val="FFFFFF"/>
        </a:lt1>
        <a:dk2>
          <a:srgbClr val="571D57"/>
        </a:dk2>
        <a:lt2>
          <a:srgbClr val="DDDDDD"/>
        </a:lt2>
        <a:accent1>
          <a:srgbClr val="D26464"/>
        </a:accent1>
        <a:accent2>
          <a:srgbClr val="FBA993"/>
        </a:accent2>
        <a:accent3>
          <a:srgbClr val="FFFFFF"/>
        </a:accent3>
        <a:accent4>
          <a:srgbClr val="000000"/>
        </a:accent4>
        <a:accent5>
          <a:srgbClr val="E5B8B8"/>
        </a:accent5>
        <a:accent6>
          <a:srgbClr val="E39985"/>
        </a:accent6>
        <a:hlink>
          <a:srgbClr val="FEA94C"/>
        </a:hlink>
        <a:folHlink>
          <a:srgbClr val="89C3B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596TGp_Wine_light_ani</Template>
  <TotalTime>4620</TotalTime>
  <Words>2544</Words>
  <Application>Microsoft Office PowerPoint</Application>
  <PresentationFormat>如螢幕大小 (4:3)</PresentationFormat>
  <Paragraphs>432</Paragraphs>
  <Slides>46</Slides>
  <Notes>2</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46</vt:i4>
      </vt:variant>
    </vt:vector>
  </HeadingPairs>
  <TitlesOfParts>
    <vt:vector size="57" baseType="lpstr">
      <vt:lpstr>微软雅黑</vt:lpstr>
      <vt:lpstr>新細明體</vt:lpstr>
      <vt:lpstr>標楷體</vt:lpstr>
      <vt:lpstr>Agency FB</vt:lpstr>
      <vt:lpstr>Arial</vt:lpstr>
      <vt:lpstr>Calibri</vt:lpstr>
      <vt:lpstr>Cambria Math</vt:lpstr>
      <vt:lpstr>Times New Roman</vt:lpstr>
      <vt:lpstr>Verdana</vt:lpstr>
      <vt:lpstr>Wingdings</vt:lpstr>
      <vt:lpstr>c_1</vt:lpstr>
      <vt:lpstr>PowerPoint 簡報</vt:lpstr>
      <vt:lpstr>報 告 大 綱</vt:lpstr>
      <vt:lpstr>一、如何進入銀行？</vt:lpstr>
      <vt:lpstr>PowerPoint 簡報</vt:lpstr>
      <vt:lpstr>一般金融人員</vt:lpstr>
      <vt:lpstr>PowerPoint 簡報</vt:lpstr>
      <vt:lpstr>PowerPoint 簡報</vt:lpstr>
      <vt:lpstr>PowerPoint 簡報</vt:lpstr>
      <vt:lpstr>二、銀行部門及業務簡介</vt:lpstr>
      <vt:lpstr>二、銀行部門及業務簡介</vt:lpstr>
      <vt:lpstr>二、銀行部門及業務簡介</vt:lpstr>
      <vt:lpstr>PowerPoint 簡報</vt:lpstr>
      <vt:lpstr>二、銀行部門及業務簡介</vt:lpstr>
      <vt:lpstr>房屋購置貸款</vt:lpstr>
      <vt:lpstr>中小企業信用保證基金</vt:lpstr>
      <vt:lpstr>中小企業貸款</vt:lpstr>
      <vt:lpstr>資本性支出貸款</vt:lpstr>
      <vt:lpstr>一般週轉金貸款</vt:lpstr>
      <vt:lpstr>就學貸款</vt:lpstr>
      <vt:lpstr>三、Bank 3.0</vt:lpstr>
      <vt:lpstr>行動支付</vt:lpstr>
      <vt:lpstr>行動支付成功的因素</vt:lpstr>
      <vt:lpstr>成功的行動支付平台</vt:lpstr>
      <vt:lpstr>存款業務</vt:lpstr>
      <vt:lpstr>放款業務</vt:lpstr>
      <vt:lpstr>信用卡業務</vt:lpstr>
      <vt:lpstr>財富管理業務</vt:lpstr>
      <vt:lpstr>四、消費性貸款簡介─就學貸款</vt:lpstr>
      <vt:lpstr>四、消費性貸款簡介─青年創業貸款</vt:lpstr>
      <vt:lpstr>四、消費性貸款簡介─信用貸款</vt:lpstr>
      <vt:lpstr>四、消費性貸款簡介─房屋貸款</vt:lpstr>
      <vt:lpstr>五、不動產買賣流程</vt:lpstr>
      <vt:lpstr>簽訂契約應注意事項</vt:lpstr>
      <vt:lpstr>為何要簽訂商業本票？</vt:lpstr>
      <vt:lpstr>產權設定及撥款交屋</vt:lpstr>
      <vt:lpstr>PowerPoint 簡報</vt:lpstr>
      <vt:lpstr>PowerPoint 簡報</vt:lpstr>
      <vt:lpstr>產權設定及撥款交屋</vt:lpstr>
      <vt:lpstr>PowerPoint 簡報</vt:lpstr>
      <vt:lpstr>建物謄本</vt:lpstr>
      <vt:lpstr>大樓估價</vt:lpstr>
      <vt:lpstr>PowerPoint 簡報</vt:lpstr>
      <vt:lpstr>透天厝估價</vt:lpstr>
      <vt:lpstr>PowerPoint 簡報</vt:lpstr>
      <vt:lpstr>PowerPoint 簡報</vt:lpstr>
      <vt:lpstr>感謝聆聽！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andy1688</dc:creator>
  <cp:lastModifiedBy>andy1688</cp:lastModifiedBy>
  <cp:revision>180</cp:revision>
  <dcterms:created xsi:type="dcterms:W3CDTF">2018-05-27T03:17:50Z</dcterms:created>
  <dcterms:modified xsi:type="dcterms:W3CDTF">2020-11-03T22:07:58Z</dcterms:modified>
</cp:coreProperties>
</file>